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63"/>
  </p:handoutMasterIdLst>
  <p:sldIdLst>
    <p:sldId id="284" r:id="rId2"/>
    <p:sldId id="259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285" r:id="rId18"/>
    <p:sldId id="289" r:id="rId19"/>
    <p:sldId id="260" r:id="rId20"/>
    <p:sldId id="262" r:id="rId21"/>
    <p:sldId id="264" r:id="rId22"/>
    <p:sldId id="263" r:id="rId23"/>
    <p:sldId id="291" r:id="rId24"/>
    <p:sldId id="290" r:id="rId25"/>
    <p:sldId id="294" r:id="rId26"/>
    <p:sldId id="292" r:id="rId27"/>
    <p:sldId id="261" r:id="rId28"/>
    <p:sldId id="309" r:id="rId29"/>
    <p:sldId id="310" r:id="rId30"/>
    <p:sldId id="311" r:id="rId31"/>
    <p:sldId id="313" r:id="rId32"/>
    <p:sldId id="312" r:id="rId33"/>
    <p:sldId id="314" r:id="rId34"/>
    <p:sldId id="315" r:id="rId35"/>
    <p:sldId id="316" r:id="rId36"/>
    <p:sldId id="317" r:id="rId37"/>
    <p:sldId id="318" r:id="rId38"/>
    <p:sldId id="319" r:id="rId39"/>
    <p:sldId id="322" r:id="rId40"/>
    <p:sldId id="321" r:id="rId41"/>
    <p:sldId id="327" r:id="rId42"/>
    <p:sldId id="323" r:id="rId43"/>
    <p:sldId id="324" r:id="rId44"/>
    <p:sldId id="325" r:id="rId45"/>
    <p:sldId id="326" r:id="rId46"/>
    <p:sldId id="328" r:id="rId47"/>
    <p:sldId id="329" r:id="rId48"/>
    <p:sldId id="330" r:id="rId49"/>
    <p:sldId id="331" r:id="rId50"/>
    <p:sldId id="332" r:id="rId51"/>
    <p:sldId id="336" r:id="rId52"/>
    <p:sldId id="333" r:id="rId53"/>
    <p:sldId id="334" r:id="rId54"/>
    <p:sldId id="337" r:id="rId55"/>
    <p:sldId id="338" r:id="rId56"/>
    <p:sldId id="335" r:id="rId57"/>
    <p:sldId id="339" r:id="rId58"/>
    <p:sldId id="340" r:id="rId59"/>
    <p:sldId id="293" r:id="rId60"/>
    <p:sldId id="267" r:id="rId61"/>
    <p:sldId id="268" r:id="rId62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CCECFF"/>
    <a:srgbClr val="CCFFFF"/>
    <a:srgbClr val="66CCFF"/>
    <a:srgbClr val="33CCCC"/>
    <a:srgbClr val="3333CC"/>
    <a:srgbClr val="336699"/>
    <a:srgbClr val="3399FF"/>
    <a:srgbClr val="66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2932"/>
  </p:normalViewPr>
  <p:slideViewPr>
    <p:cSldViewPr snapToGrid="0" showGuides="1">
      <p:cViewPr>
        <p:scale>
          <a:sx n="75" d="100"/>
          <a:sy n="75" d="100"/>
        </p:scale>
        <p:origin x="488" y="-544"/>
      </p:cViewPr>
      <p:guideLst>
        <p:guide orient="horz" pos="1620"/>
        <p:guide pos="29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4" Type="http://schemas.openxmlformats.org/officeDocument/2006/relationships/image" Target="../media/image33.wmf"/><Relationship Id="rId5" Type="http://schemas.openxmlformats.org/officeDocument/2006/relationships/image" Target="../media/image34.wmf"/><Relationship Id="rId6" Type="http://schemas.openxmlformats.org/officeDocument/2006/relationships/image" Target="../media/image35.wmf"/><Relationship Id="rId7" Type="http://schemas.openxmlformats.org/officeDocument/2006/relationships/image" Target="../media/image36.wmf"/><Relationship Id="rId1" Type="http://schemas.openxmlformats.org/officeDocument/2006/relationships/image" Target="../media/image30.wmf"/><Relationship Id="rId2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B48FE-0AA6-4A65-8D3D-53DE0E20984D}" type="datetimeFigureOut">
              <a:rPr lang="it-IT" smtClean="0"/>
              <a:pPr/>
              <a:t>22/03/17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435DE-EDD5-4C97-8040-786A1AC5A009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5138F-36D1-4E2D-995C-7647319FC56F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18D8F-9580-4AE7-9E19-554F2FAA016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2220BB-0A78-4C94-9370-8377FF7C6087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E7A8E3-3E57-4DE2-A9D8-BCA2EB73F644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B3301E-D517-41E4-B6C6-9B8E21505921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038720-B210-49F0-A8B3-D9D13BDBA40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30CD18-E1D8-49EB-BC83-05DAA2A7B4B9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B040B6-9736-4D5C-9E49-B8CDF3AE8C8C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9AB12-23D4-4070-91B2-2E25E28F26D5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04CA06-8E57-4220-8BF5-98C4D5CFA121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E7303-3672-4926-A753-41613F8D157B}" type="slidenum">
              <a:rPr lang="it-IT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DAD8557-33BC-43AB-A229-D58AD9E529E1}" type="slidenum">
              <a:rPr lang="it-IT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openmp.or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34.w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35.w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0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1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32.wmf"/><Relationship Id="rId9" Type="http://schemas.openxmlformats.org/officeDocument/2006/relationships/oleObject" Target="../embeddings/oleObject4.bin"/><Relationship Id="rId10" Type="http://schemas.openxmlformats.org/officeDocument/2006/relationships/image" Target="../media/image33.w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0" y="0"/>
            <a:ext cx="9144000" cy="4357688"/>
          </a:xfrm>
          <a:prstGeom prst="rect">
            <a:avLst/>
          </a:prstGeom>
          <a:solidFill>
            <a:srgbClr val="CCECFF">
              <a:alpha val="75294"/>
            </a:srgbClr>
          </a:solidFill>
          <a:ln w="25400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33800" name="Picture 8" descr="supercomputer_neu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4127499"/>
            <a:ext cx="4838700" cy="245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350683" y="2050468"/>
            <a:ext cx="847465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Minicorso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sul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Calcolo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Parallelo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e la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Soluzioni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di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Sistemi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Lineari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Sparsi</a:t>
            </a:r>
            <a:endParaRPr lang="en-US" altLang="ja-JP" sz="3200" b="1" dirty="0" smtClean="0">
              <a:solidFill>
                <a:srgbClr val="333399"/>
              </a:solidFill>
              <a:latin typeface="Gill Sans MT" pitchFamily="34" charset="0"/>
              <a:ea typeface="ＭＳ Ｐゴシック" pitchFamily="34" charset="-128"/>
            </a:endParaRPr>
          </a:p>
          <a:p>
            <a:pPr algn="ctr"/>
            <a:r>
              <a:rPr lang="en-US" sz="2400" i="1" u="sng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C</a:t>
            </a:r>
            <a:r>
              <a:rPr lang="en-US" sz="2400" i="1" u="sng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. Janna</a:t>
            </a:r>
            <a:endParaRPr lang="it-IT" sz="2400" i="1" u="sng" dirty="0">
              <a:solidFill>
                <a:srgbClr val="3333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Strutture dati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164" y="1946559"/>
            <a:ext cx="8492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Con le strutture dati è possibile creare delle “</a:t>
            </a:r>
            <a:r>
              <a:rPr lang="it-IT" sz="1600" b="1" dirty="0" smtClean="0">
                <a:solidFill>
                  <a:srgbClr val="FF0000"/>
                </a:solidFill>
                <a:latin typeface="Gill Sans MT" pitchFamily="34" charset="0"/>
              </a:rPr>
              <a:t>MACROVARIABILI</a:t>
            </a:r>
            <a:r>
              <a:rPr lang="it-IT" sz="1600" dirty="0" smtClean="0">
                <a:latin typeface="Gill Sans MT" pitchFamily="34" charset="0"/>
              </a:rPr>
              <a:t>”, cioè variabili composte da più variabili di tipo standard (</a:t>
            </a:r>
            <a:r>
              <a:rPr lang="it-IT" sz="1600" dirty="0" err="1" smtClean="0">
                <a:latin typeface="Gill Sans MT" pitchFamily="34" charset="0"/>
              </a:rPr>
              <a:t>integer</a:t>
            </a:r>
            <a:r>
              <a:rPr lang="it-IT" sz="1600" dirty="0" smtClean="0">
                <a:latin typeface="Gill Sans MT" pitchFamily="34" charset="0"/>
              </a:rPr>
              <a:t>, </a:t>
            </a:r>
            <a:r>
              <a:rPr lang="it-IT" sz="1600" dirty="0" err="1" smtClean="0">
                <a:latin typeface="Gill Sans MT" pitchFamily="34" charset="0"/>
              </a:rPr>
              <a:t>real</a:t>
            </a:r>
            <a:r>
              <a:rPr lang="it-IT" sz="1600" dirty="0" smtClean="0">
                <a:latin typeface="Gill Sans MT" pitchFamily="34" charset="0"/>
              </a:rPr>
              <a:t>, </a:t>
            </a:r>
            <a:r>
              <a:rPr lang="it-IT" sz="1600" dirty="0" err="1" smtClean="0">
                <a:latin typeface="Gill Sans MT" pitchFamily="34" charset="0"/>
              </a:rPr>
              <a:t>logical</a:t>
            </a:r>
            <a:r>
              <a:rPr lang="it-IT" sz="1600" dirty="0" smtClean="0">
                <a:latin typeface="Gill Sans MT" pitchFamily="34" charset="0"/>
              </a:rPr>
              <a:t>, </a:t>
            </a:r>
            <a:r>
              <a:rPr lang="it-IT" sz="1600" dirty="0" err="1" smtClean="0">
                <a:latin typeface="Gill Sans MT" pitchFamily="34" charset="0"/>
              </a:rPr>
              <a:t>character</a:t>
            </a:r>
            <a:r>
              <a:rPr lang="it-IT" sz="1600" dirty="0" smtClean="0">
                <a:latin typeface="Gill Sans MT" pitchFamily="34" charset="0"/>
              </a:rPr>
              <a:t>)</a:t>
            </a:r>
            <a:endParaRPr lang="it-IT" sz="1600" b="1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92724" y="5922939"/>
            <a:ext cx="8492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L’uso delle strutture dati permette una organizzazione più ordinata del codice, riduce il numero di parametri di scambio tra le subroutine e quindi la possibilità di errore.</a:t>
            </a:r>
          </a:p>
        </p:txBody>
      </p:sp>
      <p:pic>
        <p:nvPicPr>
          <p:cNvPr id="12" name="Immagine 11" descr="Strutt_Dati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449" y="2654879"/>
            <a:ext cx="3257050" cy="3219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Strutture dati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164" y="1946559"/>
            <a:ext cx="8492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strutture dati possono ovviamente essere annidate, cioè un tipo derivato può essere membro di un altro tipo derivato.</a:t>
            </a:r>
            <a:endParaRPr lang="it-IT" sz="1600" b="1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pic>
        <p:nvPicPr>
          <p:cNvPr id="7" name="Immagine 6" descr="Strutt_Dati_2.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449" y="2784485"/>
            <a:ext cx="2802659" cy="3955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Moduli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164" y="1946559"/>
            <a:ext cx="849283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 moduli sono lo strumento che permette una programmazione ad oggetti (o quasi) in Fortran.</a:t>
            </a: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 moduli possono contenere: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Variabili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Parametri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Definizioni di tipi derivati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latin typeface="Gill Sans MT" pitchFamily="34" charset="0"/>
              </a:rPr>
              <a:t>Function</a:t>
            </a:r>
            <a:r>
              <a:rPr lang="it-IT" sz="1600" dirty="0" smtClean="0">
                <a:latin typeface="Gill Sans MT" pitchFamily="34" charset="0"/>
              </a:rPr>
              <a:t>/Subroutine</a:t>
            </a:r>
          </a:p>
          <a:p>
            <a:pPr>
              <a:spcBef>
                <a:spcPct val="50000"/>
              </a:spcBef>
            </a:pP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 programmi/subroutine che vogliono utilizzare un determinato modulo devono utilizzare l’istruzione “</a:t>
            </a:r>
            <a:r>
              <a:rPr lang="it-IT" sz="1600" b="1" dirty="0" err="1" smtClean="0">
                <a:solidFill>
                  <a:srgbClr val="0070C0"/>
                </a:solidFill>
                <a:latin typeface="Gill Sans MT" pitchFamily="34" charset="0"/>
              </a:rPr>
              <a:t>use</a:t>
            </a:r>
            <a:r>
              <a:rPr lang="it-IT" sz="1600" b="1" dirty="0" smtClean="0">
                <a:solidFill>
                  <a:srgbClr val="0070C0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latin typeface="Gill Sans MT" pitchFamily="34" charset="0"/>
              </a:rPr>
              <a:t>nome_modulo</a:t>
            </a:r>
            <a:r>
              <a:rPr lang="it-IT" sz="1600" dirty="0" smtClean="0">
                <a:latin typeface="Gill Sans MT" pitchFamily="34" charset="0"/>
              </a:rPr>
              <a:t>” prima di qualsiasi altra istruzione.</a:t>
            </a: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Variabili e </a:t>
            </a:r>
            <a:r>
              <a:rPr lang="it-IT" sz="1600" dirty="0" err="1" smtClean="0">
                <a:latin typeface="Gill Sans MT" pitchFamily="34" charset="0"/>
              </a:rPr>
              <a:t>function</a:t>
            </a:r>
            <a:r>
              <a:rPr lang="it-IT" sz="1600" dirty="0" smtClean="0">
                <a:latin typeface="Gill Sans MT" pitchFamily="34" charset="0"/>
              </a:rPr>
              <a:t>/subroutine di un modulo possono essere “</a:t>
            </a:r>
            <a:r>
              <a:rPr lang="it-IT" sz="1600" b="1" dirty="0" smtClean="0">
                <a:solidFill>
                  <a:srgbClr val="0070C0"/>
                </a:solidFill>
                <a:latin typeface="Gill Sans MT" pitchFamily="34" charset="0"/>
              </a:rPr>
              <a:t>public</a:t>
            </a:r>
            <a:r>
              <a:rPr lang="it-IT" sz="1600" dirty="0" smtClean="0">
                <a:latin typeface="Gill Sans MT" pitchFamily="34" charset="0"/>
              </a:rPr>
              <a:t>” o “</a:t>
            </a:r>
            <a:r>
              <a:rPr lang="it-IT" sz="1600" b="1" dirty="0" smtClean="0">
                <a:solidFill>
                  <a:srgbClr val="0070C0"/>
                </a:solidFill>
                <a:latin typeface="Gill Sans MT" pitchFamily="34" charset="0"/>
              </a:rPr>
              <a:t>private</a:t>
            </a:r>
            <a:r>
              <a:rPr lang="it-IT" sz="1600" dirty="0" smtClean="0">
                <a:latin typeface="Gill Sans MT" pitchFamily="34" charset="0"/>
              </a:rPr>
              <a:t>”, possono essere cioè accessibili o meno all’esterno dello stesso.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Esempio di modulo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7" name="Immagine 6" descr="Moduli_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450" y="2087750"/>
            <a:ext cx="3755136" cy="4483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8" name="Immagine 7" descr="Moduli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b="44040"/>
          <a:stretch>
            <a:fillRect/>
          </a:stretch>
        </p:blipFill>
        <p:spPr>
          <a:xfrm>
            <a:off x="218652" y="2119745"/>
            <a:ext cx="5040000" cy="4250691"/>
          </a:xfrm>
          <a:prstGeom prst="rect">
            <a:avLst/>
          </a:prstGeom>
        </p:spPr>
      </p:pic>
      <p:pic>
        <p:nvPicPr>
          <p:cNvPr id="11" name="Immagine 10" descr="Moduli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t="55025"/>
          <a:stretch>
            <a:fillRect/>
          </a:stretch>
        </p:blipFill>
        <p:spPr>
          <a:xfrm>
            <a:off x="3993160" y="2571750"/>
            <a:ext cx="5040000" cy="3416281"/>
          </a:xfrm>
          <a:prstGeom prst="rect">
            <a:avLst/>
          </a:prstGeom>
        </p:spPr>
      </p:pic>
      <p:sp>
        <p:nvSpPr>
          <p:cNvPr id="12" name="Freccia in giù 11"/>
          <p:cNvSpPr/>
          <p:nvPr/>
        </p:nvSpPr>
        <p:spPr>
          <a:xfrm>
            <a:off x="1229015" y="6359239"/>
            <a:ext cx="960005" cy="263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/>
          <p:cNvSpPr/>
          <p:nvPr/>
        </p:nvSpPr>
        <p:spPr>
          <a:xfrm>
            <a:off x="5163706" y="2189023"/>
            <a:ext cx="960005" cy="263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1 14"/>
          <p:cNvCxnSpPr/>
          <p:nvPr/>
        </p:nvCxnSpPr>
        <p:spPr>
          <a:xfrm>
            <a:off x="3726873" y="2022764"/>
            <a:ext cx="0" cy="46080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Modulo per la gestione di matrici in formato CSR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Prodotto matrice-vettore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6" name="Immagine 5" descr="axb_sbagl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450" y="2030147"/>
            <a:ext cx="4880841" cy="4592318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5902038" y="4959927"/>
            <a:ext cx="3214252" cy="1136073"/>
            <a:chOff x="5902038" y="4959927"/>
            <a:chExt cx="3214252" cy="1136073"/>
          </a:xfrm>
        </p:grpSpPr>
        <p:sp>
          <p:nvSpPr>
            <p:cNvPr id="7" name="Parentesi graffa chiusa 6"/>
            <p:cNvSpPr/>
            <p:nvPr/>
          </p:nvSpPr>
          <p:spPr>
            <a:xfrm>
              <a:off x="5902038" y="4959927"/>
              <a:ext cx="526473" cy="1136073"/>
            </a:xfrm>
            <a:prstGeom prst="rightBrace">
              <a:avLst/>
            </a:prstGeom>
            <a:ln w="28575"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6525489" y="5077688"/>
              <a:ext cx="259080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dirty="0" smtClean="0">
                  <a:latin typeface="Gill Sans MT" pitchFamily="34" charset="0"/>
                </a:rPr>
                <a:t>Accedere ripetutamente ai membri di una struttura non è efficiente</a:t>
              </a:r>
              <a:endParaRPr lang="it-IT" sz="1600" b="1" dirty="0" smtClean="0">
                <a:solidFill>
                  <a:srgbClr val="FF0000"/>
                </a:solidFill>
                <a:latin typeface="Gill Sans M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Prodotto matrice-vettore </a:t>
            </a:r>
            <a:r>
              <a:rPr lang="it-IT" sz="2000" b="1" dirty="0" smtClean="0">
                <a:solidFill>
                  <a:srgbClr val="FF0000"/>
                </a:solidFill>
                <a:latin typeface="Gill Sans MT" pitchFamily="34" charset="0"/>
              </a:rPr>
              <a:t>efficiente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7" name="Immagine 6" descr="ax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450" y="1914837"/>
            <a:ext cx="3453823" cy="4724830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3006437" y="4682836"/>
            <a:ext cx="3158835" cy="858982"/>
            <a:chOff x="3006437" y="4682836"/>
            <a:chExt cx="3158835" cy="858982"/>
          </a:xfrm>
        </p:grpSpPr>
        <p:sp>
          <p:nvSpPr>
            <p:cNvPr id="11" name="Parentesi graffa chiusa 10"/>
            <p:cNvSpPr/>
            <p:nvPr/>
          </p:nvSpPr>
          <p:spPr>
            <a:xfrm>
              <a:off x="3006437" y="4682836"/>
              <a:ext cx="471056" cy="858982"/>
            </a:xfrm>
            <a:prstGeom prst="rightBrace">
              <a:avLst/>
            </a:prstGeom>
            <a:ln w="28575"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3574471" y="4800606"/>
              <a:ext cx="259080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dirty="0" smtClean="0">
                  <a:latin typeface="Gill Sans MT" pitchFamily="34" charset="0"/>
                </a:rPr>
                <a:t>Conviene utilizzare delle “maniglie” (</a:t>
              </a:r>
              <a:r>
                <a:rPr lang="it-IT" sz="1600" dirty="0" err="1" smtClean="0">
                  <a:latin typeface="Gill Sans MT" pitchFamily="34" charset="0"/>
                </a:rPr>
                <a:t>handles</a:t>
              </a:r>
              <a:r>
                <a:rPr lang="it-IT" sz="1600" dirty="0" smtClean="0">
                  <a:latin typeface="Gill Sans MT" pitchFamily="34" charset="0"/>
                </a:rPr>
                <a:t>)</a:t>
              </a:r>
              <a:endParaRPr lang="it-IT" sz="1600" b="1" dirty="0" smtClean="0">
                <a:solidFill>
                  <a:srgbClr val="FF0000"/>
                </a:solidFill>
                <a:latin typeface="Gill Sans MT" pitchFamily="34" charset="0"/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3865422" y="5680366"/>
            <a:ext cx="3519051" cy="865637"/>
            <a:chOff x="3006437" y="4682836"/>
            <a:chExt cx="3519051" cy="865637"/>
          </a:xfrm>
        </p:grpSpPr>
        <p:sp>
          <p:nvSpPr>
            <p:cNvPr id="15" name="Parentesi graffa chiusa 14"/>
            <p:cNvSpPr/>
            <p:nvPr/>
          </p:nvSpPr>
          <p:spPr>
            <a:xfrm>
              <a:off x="3006437" y="4682836"/>
              <a:ext cx="471056" cy="858982"/>
            </a:xfrm>
            <a:prstGeom prst="rightBrace">
              <a:avLst/>
            </a:prstGeom>
            <a:ln w="28575">
              <a:solidFill>
                <a:srgbClr val="33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3574471" y="4717476"/>
              <a:ext cx="2951017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600" dirty="0" smtClean="0">
                  <a:latin typeface="Gill Sans MT" pitchFamily="34" charset="0"/>
                </a:rPr>
                <a:t>E accedere alle zone di memoria di interesse direttamente dalle maniglie</a:t>
              </a:r>
              <a:endParaRPr lang="it-IT" sz="1600" b="1" dirty="0" smtClean="0">
                <a:solidFill>
                  <a:srgbClr val="FF0000"/>
                </a:solidFill>
                <a:latin typeface="Gill Sans M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0" y="0"/>
            <a:ext cx="9144000" cy="4357688"/>
          </a:xfrm>
          <a:prstGeom prst="rect">
            <a:avLst/>
          </a:prstGeom>
          <a:solidFill>
            <a:srgbClr val="CCECFF">
              <a:alpha val="76000"/>
            </a:srgbClr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820" name="CasellaDiTesto 3"/>
          <p:cNvSpPr txBox="1">
            <a:spLocks noChangeArrowheads="1"/>
          </p:cNvSpPr>
          <p:nvPr/>
        </p:nvSpPr>
        <p:spPr bwMode="auto">
          <a:xfrm>
            <a:off x="142875" y="3352800"/>
            <a:ext cx="6429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 b="1" dirty="0" err="1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Calcolatori</a:t>
            </a:r>
            <a:r>
              <a:rPr lang="en-US" altLang="ja-JP" sz="3200" b="1" dirty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4495800"/>
            <a:ext cx="8991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4400">
                <a:solidFill>
                  <a:schemeClr val="tx2"/>
                </a:solidFill>
                <a:ea typeface="ＭＳ Ｐゴシック" pitchFamily="34" charset="-128"/>
              </a:rPr>
              <a:t/>
            </a:r>
            <a:br>
              <a:rPr lang="en-US" altLang="ja-JP" sz="4400">
                <a:solidFill>
                  <a:schemeClr val="tx2"/>
                </a:solidFill>
                <a:ea typeface="ＭＳ Ｐゴシック" pitchFamily="34" charset="-128"/>
              </a:rPr>
            </a:br>
            <a:endParaRPr lang="it-IT" sz="4400">
              <a:solidFill>
                <a:schemeClr val="tx2"/>
              </a:solidFill>
            </a:endParaRPr>
          </a:p>
        </p:txBody>
      </p:sp>
      <p:pic>
        <p:nvPicPr>
          <p:cNvPr id="34822" name="Picture 6" descr="supercomputer_neu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343400"/>
            <a:ext cx="29718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828800" y="1728723"/>
            <a:ext cx="518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smtClean="0">
                <a:latin typeface="Gill Sans MT" pitchFamily="34" charset="0"/>
              </a:rPr>
              <a:t>Schema di un calcolatore monoprocessore</a:t>
            </a:r>
            <a:endParaRPr lang="it-IT" sz="2000" dirty="0"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333399"/>
                </a:solidFill>
                <a:latin typeface="Gill Sans MT" pitchFamily="34" charset="0"/>
              </a:rPr>
              <a:t>Calcolatori </a:t>
            </a:r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 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1400175" y="2930230"/>
            <a:ext cx="5316119" cy="2365598"/>
            <a:chOff x="1400175" y="2930230"/>
            <a:chExt cx="5316119" cy="2365598"/>
          </a:xfrm>
        </p:grpSpPr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2432050" y="2930230"/>
              <a:ext cx="1308100" cy="869950"/>
            </a:xfrm>
            <a:prstGeom prst="rect">
              <a:avLst/>
            </a:prstGeom>
            <a:noFill/>
            <a:ln w="285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b="1" dirty="0" smtClean="0">
                  <a:latin typeface="Gill Sans MT" pitchFamily="34" charset="0"/>
                </a:rPr>
                <a:t>CPU</a:t>
              </a:r>
              <a:endParaRPr lang="it-IT" b="1" dirty="0">
                <a:latin typeface="Gill Sans MT" pitchFamily="34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2413000" y="3952580"/>
              <a:ext cx="1333500" cy="457200"/>
            </a:xfrm>
            <a:prstGeom prst="rect">
              <a:avLst/>
            </a:prstGeom>
            <a:noFill/>
            <a:ln w="285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Gill Sans MT" pitchFamily="34" charset="0"/>
                </a:rPr>
                <a:t>Cache</a:t>
              </a:r>
              <a:endParaRPr lang="it-IT" sz="1400" b="1" dirty="0">
                <a:latin typeface="Gill Sans MT" pitchFamily="34" charset="0"/>
              </a:endParaRPr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>
              <a:off x="3074988" y="3800180"/>
              <a:ext cx="0" cy="152400"/>
            </a:xfrm>
            <a:prstGeom prst="line">
              <a:avLst/>
            </a:prstGeom>
            <a:noFill/>
            <a:ln w="285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 b="1"/>
            </a:p>
          </p:txBody>
        </p:sp>
        <p:sp>
          <p:nvSpPr>
            <p:cNvPr id="25" name="Rectangle 38"/>
            <p:cNvSpPr>
              <a:spLocks noChangeArrowheads="1"/>
            </p:cNvSpPr>
            <p:nvPr/>
          </p:nvSpPr>
          <p:spPr bwMode="auto">
            <a:xfrm>
              <a:off x="1400175" y="4701880"/>
              <a:ext cx="3340100" cy="457200"/>
            </a:xfrm>
            <a:prstGeom prst="rect">
              <a:avLst/>
            </a:prstGeom>
            <a:noFill/>
            <a:ln w="285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err="1" smtClean="0">
                  <a:latin typeface="Gill Sans MT" pitchFamily="34" charset="0"/>
                </a:rPr>
                <a:t>Random</a:t>
              </a:r>
              <a:r>
                <a:rPr lang="it-IT" sz="1400" b="1" dirty="0" smtClean="0">
                  <a:latin typeface="Gill Sans MT" pitchFamily="34" charset="0"/>
                </a:rPr>
                <a:t> Access </a:t>
              </a:r>
              <a:r>
                <a:rPr lang="it-IT" sz="1400" b="1" dirty="0" err="1" smtClean="0">
                  <a:latin typeface="Gill Sans MT" pitchFamily="34" charset="0"/>
                </a:rPr>
                <a:t>Memory</a:t>
              </a:r>
              <a:r>
                <a:rPr lang="it-IT" sz="1400" b="1" dirty="0" smtClean="0">
                  <a:latin typeface="Gill Sans MT" pitchFamily="34" charset="0"/>
                </a:rPr>
                <a:t> (RAM)</a:t>
              </a:r>
              <a:endParaRPr lang="it-IT" sz="1400" b="1" dirty="0">
                <a:latin typeface="Gill Sans MT" pitchFamily="34" charset="0"/>
              </a:endParaRPr>
            </a:p>
          </p:txBody>
        </p:sp>
        <p:sp>
          <p:nvSpPr>
            <p:cNvPr id="26" name="Line 39"/>
            <p:cNvSpPr>
              <a:spLocks noChangeShapeType="1"/>
            </p:cNvSpPr>
            <p:nvPr/>
          </p:nvSpPr>
          <p:spPr bwMode="auto">
            <a:xfrm>
              <a:off x="3076941" y="4417595"/>
              <a:ext cx="0" cy="280865"/>
            </a:xfrm>
            <a:prstGeom prst="line">
              <a:avLst/>
            </a:prstGeom>
            <a:noFill/>
            <a:ln w="285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 b="1"/>
            </a:p>
          </p:txBody>
        </p:sp>
        <p:sp>
          <p:nvSpPr>
            <p:cNvPr id="27" name="Rectangle 38"/>
            <p:cNvSpPr>
              <a:spLocks noChangeArrowheads="1"/>
            </p:cNvSpPr>
            <p:nvPr/>
          </p:nvSpPr>
          <p:spPr bwMode="auto">
            <a:xfrm>
              <a:off x="5250599" y="4547683"/>
              <a:ext cx="1465695" cy="748145"/>
            </a:xfrm>
            <a:prstGeom prst="rect">
              <a:avLst/>
            </a:prstGeom>
            <a:noFill/>
            <a:ln w="285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b="1" dirty="0" smtClean="0">
                  <a:latin typeface="Gill Sans MT" pitchFamily="34" charset="0"/>
                </a:rPr>
                <a:t>Hard Disk</a:t>
              </a:r>
              <a:endParaRPr lang="it-IT" sz="1400" b="1" dirty="0">
                <a:latin typeface="Gill Sans MT" pitchFamily="34" charset="0"/>
              </a:endParaRPr>
            </a:p>
          </p:txBody>
        </p:sp>
        <p:sp>
          <p:nvSpPr>
            <p:cNvPr id="28" name="Line 39"/>
            <p:cNvSpPr>
              <a:spLocks noChangeShapeType="1"/>
            </p:cNvSpPr>
            <p:nvPr/>
          </p:nvSpPr>
          <p:spPr bwMode="auto">
            <a:xfrm>
              <a:off x="4742951" y="4927053"/>
              <a:ext cx="513512" cy="1755"/>
            </a:xfrm>
            <a:prstGeom prst="line">
              <a:avLst/>
            </a:prstGeom>
            <a:noFill/>
            <a:ln w="285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 b="1"/>
            </a:p>
          </p:txBody>
        </p:sp>
      </p:grpSp>
      <p:sp>
        <p:nvSpPr>
          <p:cNvPr id="13" name="Figura a mano libera 12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igura a mano libera 13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247900" y="798513"/>
            <a:ext cx="373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>
                <a:latin typeface="Gill Sans MT" pitchFamily="34" charset="0"/>
              </a:rPr>
              <a:t>Super Calcolatori</a:t>
            </a:r>
          </a:p>
        </p:txBody>
      </p:sp>
      <p:pic>
        <p:nvPicPr>
          <p:cNvPr id="8199" name="Picture 7" descr="supercomputer_neu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225" y="1255713"/>
            <a:ext cx="4354513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6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333399"/>
                </a:solidFill>
                <a:latin typeface="Gill Sans MT" pitchFamily="34" charset="0"/>
              </a:rPr>
              <a:t>Calcolatori </a:t>
            </a:r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 rot="2424567" flipV="1">
            <a:off x="4987925" y="3624263"/>
            <a:ext cx="515938" cy="327025"/>
          </a:xfrm>
          <a:prstGeom prst="rightArrow">
            <a:avLst>
              <a:gd name="adj1" fmla="val 50000"/>
              <a:gd name="adj2" fmla="val 39442"/>
            </a:avLst>
          </a:prstGeom>
          <a:solidFill>
            <a:srgbClr val="666699"/>
          </a:solidFill>
          <a:ln w="19050" algn="ctr">
            <a:solidFill>
              <a:srgbClr val="66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8" name="Figura a mano libera 47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49" name="Figura a mano libera 48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5237453" y="4156075"/>
            <a:ext cx="32830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>
                <a:latin typeface="Gill Sans MT" pitchFamily="34" charset="0"/>
              </a:rPr>
              <a:t>Memoria Condivisa</a:t>
            </a:r>
          </a:p>
        </p:txBody>
      </p:sp>
      <p:grpSp>
        <p:nvGrpSpPr>
          <p:cNvPr id="51" name="Gruppo 50"/>
          <p:cNvGrpSpPr/>
          <p:nvPr/>
        </p:nvGrpSpPr>
        <p:grpSpPr>
          <a:xfrm>
            <a:off x="4800600" y="4667250"/>
            <a:ext cx="3200400" cy="1905000"/>
            <a:chOff x="4800600" y="4667250"/>
            <a:chExt cx="3200400" cy="1905000"/>
          </a:xfrm>
        </p:grpSpPr>
        <p:sp>
          <p:nvSpPr>
            <p:cNvPr id="8211" name="Rectangle 19"/>
            <p:cNvSpPr>
              <a:spLocks noChangeArrowheads="1"/>
            </p:cNvSpPr>
            <p:nvPr/>
          </p:nvSpPr>
          <p:spPr bwMode="auto">
            <a:xfrm>
              <a:off x="5245100" y="4667250"/>
              <a:ext cx="2324100" cy="406400"/>
            </a:xfrm>
            <a:prstGeom prst="rect">
              <a:avLst/>
            </a:prstGeom>
            <a:noFill/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2" name="Rectangle 20"/>
            <p:cNvSpPr>
              <a:spLocks noChangeArrowheads="1"/>
            </p:cNvSpPr>
            <p:nvPr/>
          </p:nvSpPr>
          <p:spPr bwMode="auto">
            <a:xfrm>
              <a:off x="4800600" y="535305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3" name="Rectangle 21"/>
            <p:cNvSpPr>
              <a:spLocks noChangeArrowheads="1"/>
            </p:cNvSpPr>
            <p:nvPr/>
          </p:nvSpPr>
          <p:spPr bwMode="auto">
            <a:xfrm>
              <a:off x="4876800" y="542925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>
                  <a:latin typeface="Gill Sans MT" pitchFamily="34" charset="0"/>
                </a:rPr>
                <a:t>Cache</a:t>
              </a:r>
            </a:p>
          </p:txBody>
        </p:sp>
        <p:sp>
          <p:nvSpPr>
            <p:cNvPr id="8214" name="Rectangle 22"/>
            <p:cNvSpPr>
              <a:spLocks noChangeArrowheads="1"/>
            </p:cNvSpPr>
            <p:nvPr/>
          </p:nvSpPr>
          <p:spPr bwMode="auto">
            <a:xfrm>
              <a:off x="4876800" y="603885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8217" name="Line 25"/>
            <p:cNvSpPr>
              <a:spLocks noChangeShapeType="1"/>
            </p:cNvSpPr>
            <p:nvPr/>
          </p:nvSpPr>
          <p:spPr bwMode="auto">
            <a:xfrm>
              <a:off x="5233988" y="588645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18" name="Rectangle 26"/>
            <p:cNvSpPr>
              <a:spLocks noChangeArrowheads="1"/>
            </p:cNvSpPr>
            <p:nvPr/>
          </p:nvSpPr>
          <p:spPr bwMode="auto">
            <a:xfrm>
              <a:off x="5727700" y="535305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19" name="Rectangle 27"/>
            <p:cNvSpPr>
              <a:spLocks noChangeArrowheads="1"/>
            </p:cNvSpPr>
            <p:nvPr/>
          </p:nvSpPr>
          <p:spPr bwMode="auto">
            <a:xfrm>
              <a:off x="5803900" y="542925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>
                  <a:latin typeface="Gill Sans MT" pitchFamily="34" charset="0"/>
                </a:rPr>
                <a:t>Cache</a:t>
              </a:r>
            </a:p>
          </p:txBody>
        </p:sp>
        <p:sp>
          <p:nvSpPr>
            <p:cNvPr id="8220" name="Rectangle 28"/>
            <p:cNvSpPr>
              <a:spLocks noChangeArrowheads="1"/>
            </p:cNvSpPr>
            <p:nvPr/>
          </p:nvSpPr>
          <p:spPr bwMode="auto">
            <a:xfrm>
              <a:off x="5803900" y="603885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8221" name="Line 29"/>
            <p:cNvSpPr>
              <a:spLocks noChangeShapeType="1"/>
            </p:cNvSpPr>
            <p:nvPr/>
          </p:nvSpPr>
          <p:spPr bwMode="auto">
            <a:xfrm>
              <a:off x="6161088" y="588645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22" name="Rectangle 30"/>
            <p:cNvSpPr>
              <a:spLocks noChangeArrowheads="1"/>
            </p:cNvSpPr>
            <p:nvPr/>
          </p:nvSpPr>
          <p:spPr bwMode="auto">
            <a:xfrm>
              <a:off x="7162800" y="535305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23" name="Rectangle 31"/>
            <p:cNvSpPr>
              <a:spLocks noChangeArrowheads="1"/>
            </p:cNvSpPr>
            <p:nvPr/>
          </p:nvSpPr>
          <p:spPr bwMode="auto">
            <a:xfrm>
              <a:off x="7239000" y="542925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>
                  <a:latin typeface="Gill Sans MT" pitchFamily="34" charset="0"/>
                </a:rPr>
                <a:t>Cache</a:t>
              </a:r>
            </a:p>
          </p:txBody>
        </p:sp>
        <p:sp>
          <p:nvSpPr>
            <p:cNvPr id="8224" name="Rectangle 32"/>
            <p:cNvSpPr>
              <a:spLocks noChangeArrowheads="1"/>
            </p:cNvSpPr>
            <p:nvPr/>
          </p:nvSpPr>
          <p:spPr bwMode="auto">
            <a:xfrm>
              <a:off x="7239000" y="603885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8225" name="Line 33"/>
            <p:cNvSpPr>
              <a:spLocks noChangeShapeType="1"/>
            </p:cNvSpPr>
            <p:nvPr/>
          </p:nvSpPr>
          <p:spPr bwMode="auto">
            <a:xfrm>
              <a:off x="7596188" y="588645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26" name="Text Box 34"/>
            <p:cNvSpPr txBox="1">
              <a:spLocks noChangeArrowheads="1"/>
            </p:cNvSpPr>
            <p:nvPr/>
          </p:nvSpPr>
          <p:spPr bwMode="auto">
            <a:xfrm>
              <a:off x="6664325" y="5719763"/>
              <a:ext cx="438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b="1"/>
                <a:t>…</a:t>
              </a:r>
            </a:p>
          </p:txBody>
        </p:sp>
        <p:sp>
          <p:nvSpPr>
            <p:cNvPr id="8227" name="Text Box 35"/>
            <p:cNvSpPr txBox="1">
              <a:spLocks noChangeArrowheads="1"/>
            </p:cNvSpPr>
            <p:nvPr/>
          </p:nvSpPr>
          <p:spPr bwMode="auto">
            <a:xfrm>
              <a:off x="5310035" y="4667250"/>
              <a:ext cx="228224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it-IT" dirty="0" err="1">
                  <a:latin typeface="Gill Sans MT" pitchFamily="34" charset="0"/>
                </a:rPr>
                <a:t>Shared</a:t>
              </a:r>
              <a:r>
                <a:rPr lang="it-IT" dirty="0">
                  <a:latin typeface="Gill Sans MT" pitchFamily="34" charset="0"/>
                </a:rPr>
                <a:t> </a:t>
              </a:r>
              <a:r>
                <a:rPr lang="it-IT" dirty="0" smtClean="0">
                  <a:latin typeface="Gill Sans MT" pitchFamily="34" charset="0"/>
                </a:rPr>
                <a:t>RAM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8245" name="Line 53"/>
            <p:cNvSpPr>
              <a:spLocks noChangeShapeType="1"/>
            </p:cNvSpPr>
            <p:nvPr/>
          </p:nvSpPr>
          <p:spPr bwMode="auto">
            <a:xfrm>
              <a:off x="5194300" y="5200650"/>
              <a:ext cx="2387600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46" name="Line 54"/>
            <p:cNvSpPr>
              <a:spLocks noChangeShapeType="1"/>
            </p:cNvSpPr>
            <p:nvPr/>
          </p:nvSpPr>
          <p:spPr bwMode="auto">
            <a:xfrm>
              <a:off x="5200650" y="5194300"/>
              <a:ext cx="0" cy="15240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47" name="Line 55"/>
            <p:cNvSpPr>
              <a:spLocks noChangeShapeType="1"/>
            </p:cNvSpPr>
            <p:nvPr/>
          </p:nvSpPr>
          <p:spPr bwMode="auto">
            <a:xfrm>
              <a:off x="6121400" y="5200650"/>
              <a:ext cx="0" cy="15240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48" name="Line 56"/>
            <p:cNvSpPr>
              <a:spLocks noChangeShapeType="1"/>
            </p:cNvSpPr>
            <p:nvPr/>
          </p:nvSpPr>
          <p:spPr bwMode="auto">
            <a:xfrm>
              <a:off x="7575550" y="5194300"/>
              <a:ext cx="0" cy="15240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49" name="Line 57"/>
            <p:cNvSpPr>
              <a:spLocks noChangeShapeType="1"/>
            </p:cNvSpPr>
            <p:nvPr/>
          </p:nvSpPr>
          <p:spPr bwMode="auto">
            <a:xfrm>
              <a:off x="6470650" y="5067300"/>
              <a:ext cx="0" cy="13335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1196680" y="4167330"/>
            <a:ext cx="28765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000" dirty="0">
                <a:latin typeface="Gill Sans MT" pitchFamily="34" charset="0"/>
              </a:rPr>
              <a:t>Memoria Distribuita</a:t>
            </a:r>
          </a:p>
        </p:txBody>
      </p:sp>
      <p:grpSp>
        <p:nvGrpSpPr>
          <p:cNvPr id="50" name="Gruppo 49"/>
          <p:cNvGrpSpPr/>
          <p:nvPr/>
        </p:nvGrpSpPr>
        <p:grpSpPr>
          <a:xfrm>
            <a:off x="927100" y="4997450"/>
            <a:ext cx="3200400" cy="1574800"/>
            <a:chOff x="927100" y="4997450"/>
            <a:chExt cx="3200400" cy="1574800"/>
          </a:xfrm>
        </p:grpSpPr>
        <p:sp>
          <p:nvSpPr>
            <p:cNvPr id="8228" name="Rectangle 36"/>
            <p:cNvSpPr>
              <a:spLocks noChangeArrowheads="1"/>
            </p:cNvSpPr>
            <p:nvPr/>
          </p:nvSpPr>
          <p:spPr bwMode="auto">
            <a:xfrm>
              <a:off x="927100" y="535305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29" name="Rectangle 37"/>
            <p:cNvSpPr>
              <a:spLocks noChangeArrowheads="1"/>
            </p:cNvSpPr>
            <p:nvPr/>
          </p:nvSpPr>
          <p:spPr bwMode="auto">
            <a:xfrm>
              <a:off x="1003300" y="542925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8230" name="Rectangle 38"/>
            <p:cNvSpPr>
              <a:spLocks noChangeArrowheads="1"/>
            </p:cNvSpPr>
            <p:nvPr/>
          </p:nvSpPr>
          <p:spPr bwMode="auto">
            <a:xfrm>
              <a:off x="1003300" y="603885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dirty="0" smtClean="0">
                  <a:latin typeface="Gill Sans MT" pitchFamily="34" charset="0"/>
                </a:rPr>
                <a:t>RAM</a:t>
              </a:r>
              <a:endParaRPr lang="it-IT" sz="1400" dirty="0">
                <a:latin typeface="Gill Sans MT" pitchFamily="34" charset="0"/>
              </a:endParaRPr>
            </a:p>
          </p:txBody>
        </p:sp>
        <p:sp>
          <p:nvSpPr>
            <p:cNvPr id="8231" name="Line 39"/>
            <p:cNvSpPr>
              <a:spLocks noChangeShapeType="1"/>
            </p:cNvSpPr>
            <p:nvPr/>
          </p:nvSpPr>
          <p:spPr bwMode="auto">
            <a:xfrm>
              <a:off x="1360488" y="588645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32" name="Rectangle 40"/>
            <p:cNvSpPr>
              <a:spLocks noChangeArrowheads="1"/>
            </p:cNvSpPr>
            <p:nvPr/>
          </p:nvSpPr>
          <p:spPr bwMode="auto">
            <a:xfrm>
              <a:off x="1854200" y="535305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33" name="Rectangle 41"/>
            <p:cNvSpPr>
              <a:spLocks noChangeArrowheads="1"/>
            </p:cNvSpPr>
            <p:nvPr/>
          </p:nvSpPr>
          <p:spPr bwMode="auto">
            <a:xfrm>
              <a:off x="1930400" y="542925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8234" name="Rectangle 42"/>
            <p:cNvSpPr>
              <a:spLocks noChangeArrowheads="1"/>
            </p:cNvSpPr>
            <p:nvPr/>
          </p:nvSpPr>
          <p:spPr bwMode="auto">
            <a:xfrm>
              <a:off x="1930400" y="603885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dirty="0" smtClean="0">
                  <a:latin typeface="Gill Sans MT" pitchFamily="34" charset="0"/>
                </a:rPr>
                <a:t>RAM</a:t>
              </a:r>
              <a:endParaRPr lang="it-IT" sz="1400" dirty="0">
                <a:latin typeface="Gill Sans MT" pitchFamily="34" charset="0"/>
              </a:endParaRPr>
            </a:p>
          </p:txBody>
        </p:sp>
        <p:sp>
          <p:nvSpPr>
            <p:cNvPr id="8235" name="Line 43"/>
            <p:cNvSpPr>
              <a:spLocks noChangeShapeType="1"/>
            </p:cNvSpPr>
            <p:nvPr/>
          </p:nvSpPr>
          <p:spPr bwMode="auto">
            <a:xfrm>
              <a:off x="2287588" y="588645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36" name="Rectangle 44"/>
            <p:cNvSpPr>
              <a:spLocks noChangeArrowheads="1"/>
            </p:cNvSpPr>
            <p:nvPr/>
          </p:nvSpPr>
          <p:spPr bwMode="auto">
            <a:xfrm>
              <a:off x="3289300" y="535305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37" name="Rectangle 45"/>
            <p:cNvSpPr>
              <a:spLocks noChangeArrowheads="1"/>
            </p:cNvSpPr>
            <p:nvPr/>
          </p:nvSpPr>
          <p:spPr bwMode="auto">
            <a:xfrm>
              <a:off x="3365500" y="542925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8238" name="Rectangle 46"/>
            <p:cNvSpPr>
              <a:spLocks noChangeArrowheads="1"/>
            </p:cNvSpPr>
            <p:nvPr/>
          </p:nvSpPr>
          <p:spPr bwMode="auto">
            <a:xfrm>
              <a:off x="3365500" y="603885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dirty="0" smtClean="0">
                  <a:latin typeface="Gill Sans MT" pitchFamily="34" charset="0"/>
                </a:rPr>
                <a:t>RAM</a:t>
              </a:r>
              <a:endParaRPr lang="it-IT" sz="1400" dirty="0">
                <a:latin typeface="Gill Sans MT" pitchFamily="34" charset="0"/>
              </a:endParaRPr>
            </a:p>
          </p:txBody>
        </p:sp>
        <p:sp>
          <p:nvSpPr>
            <p:cNvPr id="8239" name="Line 47"/>
            <p:cNvSpPr>
              <a:spLocks noChangeShapeType="1"/>
            </p:cNvSpPr>
            <p:nvPr/>
          </p:nvSpPr>
          <p:spPr bwMode="auto">
            <a:xfrm>
              <a:off x="3722688" y="588645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40" name="Text Box 48"/>
            <p:cNvSpPr txBox="1">
              <a:spLocks noChangeArrowheads="1"/>
            </p:cNvSpPr>
            <p:nvPr/>
          </p:nvSpPr>
          <p:spPr bwMode="auto">
            <a:xfrm>
              <a:off x="2790825" y="5719763"/>
              <a:ext cx="438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b="1"/>
                <a:t>…</a:t>
              </a:r>
            </a:p>
          </p:txBody>
        </p:sp>
        <p:sp>
          <p:nvSpPr>
            <p:cNvPr id="8241" name="Line 49"/>
            <p:cNvSpPr>
              <a:spLocks noChangeShapeType="1"/>
            </p:cNvSpPr>
            <p:nvPr/>
          </p:nvSpPr>
          <p:spPr bwMode="auto">
            <a:xfrm>
              <a:off x="1314450" y="5010150"/>
              <a:ext cx="2400300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42" name="Line 50"/>
            <p:cNvSpPr>
              <a:spLocks noChangeShapeType="1"/>
            </p:cNvSpPr>
            <p:nvPr/>
          </p:nvSpPr>
          <p:spPr bwMode="auto">
            <a:xfrm>
              <a:off x="1320800" y="5003800"/>
              <a:ext cx="0" cy="34925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43" name="Line 51"/>
            <p:cNvSpPr>
              <a:spLocks noChangeShapeType="1"/>
            </p:cNvSpPr>
            <p:nvPr/>
          </p:nvSpPr>
          <p:spPr bwMode="auto">
            <a:xfrm>
              <a:off x="2241550" y="5003800"/>
              <a:ext cx="0" cy="34925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44" name="Line 52"/>
            <p:cNvSpPr>
              <a:spLocks noChangeShapeType="1"/>
            </p:cNvSpPr>
            <p:nvPr/>
          </p:nvSpPr>
          <p:spPr bwMode="auto">
            <a:xfrm>
              <a:off x="3708400" y="4997450"/>
              <a:ext cx="0" cy="34925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250" name="AutoShape 58"/>
          <p:cNvSpPr>
            <a:spLocks noChangeArrowheads="1"/>
          </p:cNvSpPr>
          <p:nvPr/>
        </p:nvSpPr>
        <p:spPr bwMode="auto">
          <a:xfrm rot="-2424567" flipH="1" flipV="1">
            <a:off x="3049588" y="3646488"/>
            <a:ext cx="515937" cy="327025"/>
          </a:xfrm>
          <a:prstGeom prst="rightArrow">
            <a:avLst>
              <a:gd name="adj1" fmla="val 50000"/>
              <a:gd name="adj2" fmla="val 39442"/>
            </a:avLst>
          </a:prstGeom>
          <a:solidFill>
            <a:srgbClr val="666699"/>
          </a:solidFill>
          <a:ln w="19050" algn="ctr">
            <a:solidFill>
              <a:srgbClr val="66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685799" y="1821890"/>
            <a:ext cx="752994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r>
              <a:rPr lang="it-IT" sz="2800" dirty="0">
                <a:latin typeface="Gill Sans MT" pitchFamily="34" charset="0"/>
              </a:rPr>
              <a:t> </a:t>
            </a:r>
            <a:r>
              <a:rPr lang="it-IT" sz="2800" dirty="0" smtClean="0">
                <a:latin typeface="Calibri" pitchFamily="34" charset="0"/>
                <a:cs typeface="Calibri" pitchFamily="34" charset="0"/>
              </a:rPr>
              <a:t>Richiami di Fortran 90</a:t>
            </a:r>
          </a:p>
          <a:p>
            <a:pPr marL="514350" indent="-514350">
              <a:lnSpc>
                <a:spcPct val="150000"/>
              </a:lnSpc>
              <a:spcBef>
                <a:spcPct val="50000"/>
              </a:spcBef>
              <a:buFont typeface="+mj-lt"/>
              <a:buAutoNum type="arabicPeriod"/>
            </a:pPr>
            <a:endParaRPr lang="it-IT" sz="2800" dirty="0">
              <a:latin typeface="Calibri" pitchFamily="34" charset="0"/>
              <a:cs typeface="Calibri" pitchFamily="34" charset="0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</a:pPr>
            <a:r>
              <a:rPr lang="it-IT" sz="2800" dirty="0" smtClean="0">
                <a:latin typeface="Calibri" pitchFamily="34" charset="0"/>
                <a:cs typeface="Calibri" pitchFamily="34" charset="0"/>
              </a:rPr>
              <a:t>Il linguaggio Open MP per la programmazione di calcolatori a memoria condivisa</a:t>
            </a:r>
            <a:endParaRPr lang="it-IT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74" name="CasellaDiTesto 2"/>
          <p:cNvSpPr txBox="1">
            <a:spLocks noChangeArrowheads="1"/>
          </p:cNvSpPr>
          <p:nvPr/>
        </p:nvSpPr>
        <p:spPr bwMode="auto">
          <a:xfrm>
            <a:off x="285750" y="311730"/>
            <a:ext cx="56546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err="1">
                <a:solidFill>
                  <a:srgbClr val="333399"/>
                </a:solidFill>
                <a:latin typeface="Gill Sans MT" pitchFamily="34" charset="0"/>
              </a:rPr>
              <a:t>Outline</a:t>
            </a:r>
            <a:r>
              <a:rPr lang="it-IT" sz="3200" b="1" dirty="0">
                <a:solidFill>
                  <a:srgbClr val="336699"/>
                </a:solidFill>
                <a:latin typeface="Gill Sans MT" pitchFamily="34" charset="0"/>
              </a:rPr>
              <a:t> </a:t>
            </a:r>
            <a:r>
              <a:rPr lang="it-IT" sz="3200" b="1" dirty="0" smtClean="0">
                <a:solidFill>
                  <a:srgbClr val="336699"/>
                </a:solidFill>
                <a:latin typeface="Gill Sans MT" pitchFamily="34" charset="0"/>
              </a:rPr>
              <a:t>del corso – Parte 1</a:t>
            </a:r>
            <a:endParaRPr lang="it-IT" sz="3200" b="1" dirty="0">
              <a:solidFill>
                <a:srgbClr val="336699"/>
              </a:solidFill>
              <a:latin typeface="Gill Sans MT" pitchFamily="34" charset="0"/>
            </a:endParaRPr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662545" y="2571750"/>
            <a:ext cx="471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solidFill>
                  <a:srgbClr val="FF0000"/>
                </a:solidFill>
              </a:rPr>
              <a:t>allocazione dinamica, puntatori, strutture dati, moduli,…</a:t>
            </a:r>
            <a:endParaRPr lang="it-IT" sz="2000" i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62539" y="4442170"/>
            <a:ext cx="6497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i="1" dirty="0" smtClean="0">
                <a:solidFill>
                  <a:srgbClr val="FF0000"/>
                </a:solidFill>
              </a:rPr>
              <a:t>Costrutti </a:t>
            </a:r>
            <a:r>
              <a:rPr lang="it-IT" sz="2000" i="1" dirty="0" err="1" smtClean="0">
                <a:solidFill>
                  <a:srgbClr val="FF0000"/>
                </a:solidFill>
              </a:rPr>
              <a:t>parallel</a:t>
            </a:r>
            <a:r>
              <a:rPr lang="it-IT" sz="2000" i="1" dirty="0" smtClean="0">
                <a:solidFill>
                  <a:srgbClr val="FF0000"/>
                </a:solidFill>
              </a:rPr>
              <a:t>, do, </a:t>
            </a:r>
            <a:r>
              <a:rPr lang="it-IT" sz="2000" i="1" dirty="0" err="1" smtClean="0">
                <a:solidFill>
                  <a:srgbClr val="FF0000"/>
                </a:solidFill>
              </a:rPr>
              <a:t>ordered</a:t>
            </a:r>
            <a:r>
              <a:rPr lang="it-IT" sz="2000" i="1" dirty="0" smtClean="0">
                <a:solidFill>
                  <a:srgbClr val="FF0000"/>
                </a:solidFill>
              </a:rPr>
              <a:t>, single, master, </a:t>
            </a:r>
            <a:r>
              <a:rPr lang="it-IT" sz="2000" i="1" dirty="0" err="1" smtClean="0">
                <a:solidFill>
                  <a:srgbClr val="FF0000"/>
                </a:solidFill>
              </a:rPr>
              <a:t>threadprivate…</a:t>
            </a:r>
            <a:r>
              <a:rPr lang="it-IT" sz="2000" i="1" dirty="0" smtClean="0">
                <a:solidFill>
                  <a:srgbClr val="FF0000"/>
                </a:solidFill>
              </a:rPr>
              <a:t>..,</a:t>
            </a:r>
          </a:p>
          <a:p>
            <a:r>
              <a:rPr lang="it-IT" sz="2000" i="1" dirty="0" smtClean="0">
                <a:solidFill>
                  <a:srgbClr val="FF0000"/>
                </a:solidFill>
              </a:rPr>
              <a:t>clausole private, </a:t>
            </a:r>
            <a:r>
              <a:rPr lang="it-IT" sz="2000" i="1" dirty="0" err="1" smtClean="0">
                <a:solidFill>
                  <a:srgbClr val="FF0000"/>
                </a:solidFill>
              </a:rPr>
              <a:t>shared</a:t>
            </a:r>
            <a:r>
              <a:rPr lang="it-IT" sz="2000" i="1" dirty="0" smtClean="0">
                <a:solidFill>
                  <a:srgbClr val="FF0000"/>
                </a:solidFill>
              </a:rPr>
              <a:t>, </a:t>
            </a:r>
            <a:r>
              <a:rPr lang="it-IT" sz="2000" i="1" dirty="0" err="1" smtClean="0">
                <a:solidFill>
                  <a:srgbClr val="FF0000"/>
                </a:solidFill>
              </a:rPr>
              <a:t>firstprivate</a:t>
            </a:r>
            <a:r>
              <a:rPr lang="it-IT" sz="2000" i="1" dirty="0" smtClean="0">
                <a:solidFill>
                  <a:srgbClr val="FF0000"/>
                </a:solidFill>
              </a:rPr>
              <a:t>, </a:t>
            </a:r>
            <a:r>
              <a:rPr lang="it-IT" sz="2000" i="1" dirty="0" err="1" smtClean="0">
                <a:solidFill>
                  <a:srgbClr val="FF0000"/>
                </a:solidFill>
              </a:rPr>
              <a:t>lastprivate</a:t>
            </a:r>
            <a:r>
              <a:rPr lang="it-IT" sz="2000" i="1" dirty="0" smtClean="0">
                <a:solidFill>
                  <a:srgbClr val="FF0000"/>
                </a:solidFill>
              </a:rPr>
              <a:t>, </a:t>
            </a:r>
            <a:r>
              <a:rPr lang="it-IT" sz="2000" i="1" dirty="0" err="1" smtClean="0">
                <a:solidFill>
                  <a:srgbClr val="FF0000"/>
                </a:solidFill>
              </a:rPr>
              <a:t>reduction…</a:t>
            </a:r>
            <a:r>
              <a:rPr lang="it-IT" sz="2000" i="1" dirty="0" smtClean="0">
                <a:solidFill>
                  <a:srgbClr val="FF0000"/>
                </a:solidFill>
              </a:rPr>
              <a:t>.</a:t>
            </a:r>
            <a:endParaRPr lang="it-IT" sz="20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57200" y="1035050"/>
            <a:ext cx="2514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latin typeface="Gill Sans MT" pitchFamily="34" charset="0"/>
              </a:rPr>
              <a:t>Calcolatori a Memoria Distribuita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4495800" y="1066800"/>
            <a:ext cx="243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latin typeface="Gill Sans MT" pitchFamily="34" charset="0"/>
              </a:rPr>
              <a:t>Calcolatori a Memoria Condivisa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380999" y="1752600"/>
            <a:ext cx="392776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</a:t>
            </a:r>
            <a:r>
              <a:rPr lang="it-IT" b="1" dirty="0">
                <a:solidFill>
                  <a:srgbClr val="00B050"/>
                </a:solidFill>
                <a:latin typeface="Gill Sans MT" pitchFamily="34" charset="0"/>
              </a:rPr>
              <a:t>Pro: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Numero virtualmente infinito di CPU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Gill Sans MT" pitchFamily="34" charset="0"/>
              </a:rPr>
              <a:t>Contro: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Difficili da programmare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Costosa comunicazione dei dati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4419600" y="1746250"/>
            <a:ext cx="4114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</a:t>
            </a:r>
            <a:r>
              <a:rPr lang="it-IT" b="1" dirty="0">
                <a:solidFill>
                  <a:srgbClr val="00B050"/>
                </a:solidFill>
                <a:latin typeface="Gill Sans MT" pitchFamily="34" charset="0"/>
              </a:rPr>
              <a:t>Pro: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“Facili” da </a:t>
            </a:r>
            <a:r>
              <a:rPr lang="it-IT" dirty="0" smtClean="0">
                <a:latin typeface="Gill Sans MT" pitchFamily="34" charset="0"/>
              </a:rPr>
              <a:t>programmare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 dirty="0" smtClean="0">
                <a:latin typeface="Gill Sans MT" pitchFamily="34" charset="0"/>
              </a:rPr>
              <a:t> Facile </a:t>
            </a:r>
            <a:r>
              <a:rPr lang="it-IT" dirty="0" err="1" smtClean="0">
                <a:latin typeface="Gill Sans MT" pitchFamily="34" charset="0"/>
              </a:rPr>
              <a:t>parallelizzare</a:t>
            </a:r>
            <a:r>
              <a:rPr lang="it-IT" dirty="0" smtClean="0">
                <a:latin typeface="Gill Sans MT" pitchFamily="34" charset="0"/>
              </a:rPr>
              <a:t> programmi esistenti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dirty="0" smtClean="0">
                <a:latin typeface="Gill Sans MT" pitchFamily="34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latin typeface="Gill Sans MT" pitchFamily="34" charset="0"/>
              </a:rPr>
              <a:t>Contro: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 dirty="0" smtClean="0">
                <a:latin typeface="Gill Sans MT" pitchFamily="34" charset="0"/>
              </a:rPr>
              <a:t> </a:t>
            </a:r>
            <a:r>
              <a:rPr lang="it-IT" dirty="0">
                <a:latin typeface="Gill Sans MT" pitchFamily="34" charset="0"/>
              </a:rPr>
              <a:t>Numero limitato di CPU</a:t>
            </a:r>
          </a:p>
        </p:txBody>
      </p:sp>
      <p:sp>
        <p:nvSpPr>
          <p:cNvPr id="10255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333399"/>
                </a:solidFill>
                <a:latin typeface="Gill Sans MT" pitchFamily="34" charset="0"/>
              </a:rPr>
              <a:t>Calcolatori </a:t>
            </a:r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grpSp>
        <p:nvGrpSpPr>
          <p:cNvPr id="85" name="Gruppo 84"/>
          <p:cNvGrpSpPr/>
          <p:nvPr/>
        </p:nvGrpSpPr>
        <p:grpSpPr>
          <a:xfrm>
            <a:off x="497595" y="4581800"/>
            <a:ext cx="3200400" cy="1574800"/>
            <a:chOff x="497595" y="4581800"/>
            <a:chExt cx="3200400" cy="1574800"/>
          </a:xfrm>
        </p:grpSpPr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497595" y="493740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" name="Rectangle 37"/>
            <p:cNvSpPr>
              <a:spLocks noChangeArrowheads="1"/>
            </p:cNvSpPr>
            <p:nvPr/>
          </p:nvSpPr>
          <p:spPr bwMode="auto">
            <a:xfrm>
              <a:off x="573795" y="501360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63" name="Rectangle 38"/>
            <p:cNvSpPr>
              <a:spLocks noChangeArrowheads="1"/>
            </p:cNvSpPr>
            <p:nvPr/>
          </p:nvSpPr>
          <p:spPr bwMode="auto">
            <a:xfrm>
              <a:off x="573795" y="562320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dirty="0" smtClean="0">
                  <a:latin typeface="Gill Sans MT" pitchFamily="34" charset="0"/>
                </a:rPr>
                <a:t>RAM</a:t>
              </a:r>
              <a:endParaRPr lang="it-IT" sz="1400" dirty="0">
                <a:latin typeface="Gill Sans MT" pitchFamily="34" charset="0"/>
              </a:endParaRPr>
            </a:p>
          </p:txBody>
        </p:sp>
        <p:sp>
          <p:nvSpPr>
            <p:cNvPr id="64" name="Line 39"/>
            <p:cNvSpPr>
              <a:spLocks noChangeShapeType="1"/>
            </p:cNvSpPr>
            <p:nvPr/>
          </p:nvSpPr>
          <p:spPr bwMode="auto">
            <a:xfrm>
              <a:off x="930983" y="547080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5" name="Rectangle 40"/>
            <p:cNvSpPr>
              <a:spLocks noChangeArrowheads="1"/>
            </p:cNvSpPr>
            <p:nvPr/>
          </p:nvSpPr>
          <p:spPr bwMode="auto">
            <a:xfrm>
              <a:off x="1424695" y="493740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" name="Rectangle 41"/>
            <p:cNvSpPr>
              <a:spLocks noChangeArrowheads="1"/>
            </p:cNvSpPr>
            <p:nvPr/>
          </p:nvSpPr>
          <p:spPr bwMode="auto">
            <a:xfrm>
              <a:off x="1500895" y="501360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67" name="Rectangle 42"/>
            <p:cNvSpPr>
              <a:spLocks noChangeArrowheads="1"/>
            </p:cNvSpPr>
            <p:nvPr/>
          </p:nvSpPr>
          <p:spPr bwMode="auto">
            <a:xfrm>
              <a:off x="1500895" y="562320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dirty="0" smtClean="0">
                  <a:latin typeface="Gill Sans MT" pitchFamily="34" charset="0"/>
                </a:rPr>
                <a:t>RAM</a:t>
              </a:r>
              <a:endParaRPr lang="it-IT" sz="1400" dirty="0">
                <a:latin typeface="Gill Sans MT" pitchFamily="34" charset="0"/>
              </a:endParaRPr>
            </a:p>
          </p:txBody>
        </p:sp>
        <p:sp>
          <p:nvSpPr>
            <p:cNvPr id="68" name="Line 43"/>
            <p:cNvSpPr>
              <a:spLocks noChangeShapeType="1"/>
            </p:cNvSpPr>
            <p:nvPr/>
          </p:nvSpPr>
          <p:spPr bwMode="auto">
            <a:xfrm>
              <a:off x="1858083" y="547080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69" name="Rectangle 44"/>
            <p:cNvSpPr>
              <a:spLocks noChangeArrowheads="1"/>
            </p:cNvSpPr>
            <p:nvPr/>
          </p:nvSpPr>
          <p:spPr bwMode="auto">
            <a:xfrm>
              <a:off x="2859795" y="493740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0" name="Rectangle 45"/>
            <p:cNvSpPr>
              <a:spLocks noChangeArrowheads="1"/>
            </p:cNvSpPr>
            <p:nvPr/>
          </p:nvSpPr>
          <p:spPr bwMode="auto">
            <a:xfrm>
              <a:off x="2935995" y="501360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71" name="Rectangle 46"/>
            <p:cNvSpPr>
              <a:spLocks noChangeArrowheads="1"/>
            </p:cNvSpPr>
            <p:nvPr/>
          </p:nvSpPr>
          <p:spPr bwMode="auto">
            <a:xfrm>
              <a:off x="2935995" y="562320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 dirty="0" smtClean="0">
                  <a:latin typeface="Gill Sans MT" pitchFamily="34" charset="0"/>
                </a:rPr>
                <a:t>RAM</a:t>
              </a:r>
              <a:endParaRPr lang="it-IT" sz="1400" dirty="0">
                <a:latin typeface="Gill Sans MT" pitchFamily="34" charset="0"/>
              </a:endParaRPr>
            </a:p>
          </p:txBody>
        </p:sp>
        <p:sp>
          <p:nvSpPr>
            <p:cNvPr id="72" name="Line 47"/>
            <p:cNvSpPr>
              <a:spLocks noChangeShapeType="1"/>
            </p:cNvSpPr>
            <p:nvPr/>
          </p:nvSpPr>
          <p:spPr bwMode="auto">
            <a:xfrm>
              <a:off x="3293183" y="547080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3" name="Text Box 48"/>
            <p:cNvSpPr txBox="1">
              <a:spLocks noChangeArrowheads="1"/>
            </p:cNvSpPr>
            <p:nvPr/>
          </p:nvSpPr>
          <p:spPr bwMode="auto">
            <a:xfrm>
              <a:off x="2361320" y="5304113"/>
              <a:ext cx="438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b="1"/>
                <a:t>…</a:t>
              </a:r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>
              <a:off x="884945" y="4594500"/>
              <a:ext cx="2400300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5" name="Line 50"/>
            <p:cNvSpPr>
              <a:spLocks noChangeShapeType="1"/>
            </p:cNvSpPr>
            <p:nvPr/>
          </p:nvSpPr>
          <p:spPr bwMode="auto">
            <a:xfrm>
              <a:off x="891295" y="4588150"/>
              <a:ext cx="0" cy="34925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6" name="Line 51"/>
            <p:cNvSpPr>
              <a:spLocks noChangeShapeType="1"/>
            </p:cNvSpPr>
            <p:nvPr/>
          </p:nvSpPr>
          <p:spPr bwMode="auto">
            <a:xfrm>
              <a:off x="1812045" y="4588150"/>
              <a:ext cx="0" cy="34925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7" name="Line 52"/>
            <p:cNvSpPr>
              <a:spLocks noChangeShapeType="1"/>
            </p:cNvSpPr>
            <p:nvPr/>
          </p:nvSpPr>
          <p:spPr bwMode="auto">
            <a:xfrm>
              <a:off x="3278895" y="4581800"/>
              <a:ext cx="0" cy="34925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83" name="Figura a mano libera 82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4" name="Figura a mano libera 83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86" name="Gruppo 85"/>
          <p:cNvGrpSpPr/>
          <p:nvPr/>
        </p:nvGrpSpPr>
        <p:grpSpPr>
          <a:xfrm>
            <a:off x="4648195" y="4279310"/>
            <a:ext cx="3200400" cy="1905000"/>
            <a:chOff x="4648195" y="4279310"/>
            <a:chExt cx="3200400" cy="1905000"/>
          </a:xfrm>
        </p:grpSpPr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5092695" y="4279310"/>
              <a:ext cx="2324100" cy="406400"/>
            </a:xfrm>
            <a:prstGeom prst="rect">
              <a:avLst/>
            </a:prstGeom>
            <a:noFill/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7" name="Rectangle 20"/>
            <p:cNvSpPr>
              <a:spLocks noChangeArrowheads="1"/>
            </p:cNvSpPr>
            <p:nvPr/>
          </p:nvSpPr>
          <p:spPr bwMode="auto">
            <a:xfrm>
              <a:off x="4648195" y="496511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" name="Rectangle 21"/>
            <p:cNvSpPr>
              <a:spLocks noChangeArrowheads="1"/>
            </p:cNvSpPr>
            <p:nvPr/>
          </p:nvSpPr>
          <p:spPr bwMode="auto">
            <a:xfrm>
              <a:off x="4724395" y="504131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>
                  <a:latin typeface="Gill Sans MT" pitchFamily="34" charset="0"/>
                </a:rPr>
                <a:t>Cache</a:t>
              </a:r>
            </a:p>
          </p:txBody>
        </p:sp>
        <p:sp>
          <p:nvSpPr>
            <p:cNvPr id="49" name="Rectangle 22"/>
            <p:cNvSpPr>
              <a:spLocks noChangeArrowheads="1"/>
            </p:cNvSpPr>
            <p:nvPr/>
          </p:nvSpPr>
          <p:spPr bwMode="auto">
            <a:xfrm>
              <a:off x="4724395" y="565091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50" name="Line 25"/>
            <p:cNvSpPr>
              <a:spLocks noChangeShapeType="1"/>
            </p:cNvSpPr>
            <p:nvPr/>
          </p:nvSpPr>
          <p:spPr bwMode="auto">
            <a:xfrm>
              <a:off x="5081583" y="549851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1" name="Rectangle 26"/>
            <p:cNvSpPr>
              <a:spLocks noChangeArrowheads="1"/>
            </p:cNvSpPr>
            <p:nvPr/>
          </p:nvSpPr>
          <p:spPr bwMode="auto">
            <a:xfrm>
              <a:off x="5575295" y="496511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" name="Rectangle 27"/>
            <p:cNvSpPr>
              <a:spLocks noChangeArrowheads="1"/>
            </p:cNvSpPr>
            <p:nvPr/>
          </p:nvSpPr>
          <p:spPr bwMode="auto">
            <a:xfrm>
              <a:off x="5651495" y="504131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>
                  <a:latin typeface="Gill Sans MT" pitchFamily="34" charset="0"/>
                </a:rPr>
                <a:t>Cache</a:t>
              </a:r>
            </a:p>
          </p:txBody>
        </p:sp>
        <p:sp>
          <p:nvSpPr>
            <p:cNvPr id="53" name="Rectangle 28"/>
            <p:cNvSpPr>
              <a:spLocks noChangeArrowheads="1"/>
            </p:cNvSpPr>
            <p:nvPr/>
          </p:nvSpPr>
          <p:spPr bwMode="auto">
            <a:xfrm>
              <a:off x="5651495" y="565091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54" name="Line 29"/>
            <p:cNvSpPr>
              <a:spLocks noChangeShapeType="1"/>
            </p:cNvSpPr>
            <p:nvPr/>
          </p:nvSpPr>
          <p:spPr bwMode="auto">
            <a:xfrm>
              <a:off x="6008683" y="549851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5" name="Rectangle 30"/>
            <p:cNvSpPr>
              <a:spLocks noChangeArrowheads="1"/>
            </p:cNvSpPr>
            <p:nvPr/>
          </p:nvSpPr>
          <p:spPr bwMode="auto">
            <a:xfrm>
              <a:off x="7010395" y="4965110"/>
              <a:ext cx="838200" cy="12192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6" name="Rectangle 31"/>
            <p:cNvSpPr>
              <a:spLocks noChangeArrowheads="1"/>
            </p:cNvSpPr>
            <p:nvPr/>
          </p:nvSpPr>
          <p:spPr bwMode="auto">
            <a:xfrm>
              <a:off x="7086595" y="5041310"/>
              <a:ext cx="685800" cy="457200"/>
            </a:xfrm>
            <a:prstGeom prst="rect">
              <a:avLst/>
            </a:prstGeom>
            <a:noFill/>
            <a:ln w="15875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sz="1400">
                  <a:latin typeface="Gill Sans MT" pitchFamily="34" charset="0"/>
                </a:rPr>
                <a:t>Cache</a:t>
              </a:r>
            </a:p>
          </p:txBody>
        </p:sp>
        <p:sp>
          <p:nvSpPr>
            <p:cNvPr id="57" name="Rectangle 32"/>
            <p:cNvSpPr>
              <a:spLocks noChangeArrowheads="1"/>
            </p:cNvSpPr>
            <p:nvPr/>
          </p:nvSpPr>
          <p:spPr bwMode="auto">
            <a:xfrm>
              <a:off x="7086595" y="5650910"/>
              <a:ext cx="685800" cy="457200"/>
            </a:xfrm>
            <a:prstGeom prst="rect">
              <a:avLst/>
            </a:prstGeom>
            <a:noFill/>
            <a:ln w="15875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it-IT" dirty="0" smtClean="0">
                  <a:latin typeface="Gill Sans MT" pitchFamily="34" charset="0"/>
                </a:rPr>
                <a:t>CPU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58" name="Line 33"/>
            <p:cNvSpPr>
              <a:spLocks noChangeShapeType="1"/>
            </p:cNvSpPr>
            <p:nvPr/>
          </p:nvSpPr>
          <p:spPr bwMode="auto">
            <a:xfrm>
              <a:off x="7443783" y="5498510"/>
              <a:ext cx="0" cy="152400"/>
            </a:xfrm>
            <a:prstGeom prst="line">
              <a:avLst/>
            </a:prstGeom>
            <a:noFill/>
            <a:ln w="15875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9" name="Text Box 34"/>
            <p:cNvSpPr txBox="1">
              <a:spLocks noChangeArrowheads="1"/>
            </p:cNvSpPr>
            <p:nvPr/>
          </p:nvSpPr>
          <p:spPr bwMode="auto">
            <a:xfrm>
              <a:off x="6511920" y="5331823"/>
              <a:ext cx="438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b="1"/>
                <a:t>…</a:t>
              </a:r>
            </a:p>
          </p:txBody>
        </p:sp>
        <p:sp>
          <p:nvSpPr>
            <p:cNvPr id="60" name="Text Box 35"/>
            <p:cNvSpPr txBox="1">
              <a:spLocks noChangeArrowheads="1"/>
            </p:cNvSpPr>
            <p:nvPr/>
          </p:nvSpPr>
          <p:spPr bwMode="auto">
            <a:xfrm>
              <a:off x="5157630" y="4279310"/>
              <a:ext cx="228224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it-IT" dirty="0" err="1">
                  <a:latin typeface="Gill Sans MT" pitchFamily="34" charset="0"/>
                </a:rPr>
                <a:t>Shared</a:t>
              </a:r>
              <a:r>
                <a:rPr lang="it-IT" dirty="0">
                  <a:latin typeface="Gill Sans MT" pitchFamily="34" charset="0"/>
                </a:rPr>
                <a:t> </a:t>
              </a:r>
              <a:r>
                <a:rPr lang="it-IT" dirty="0" smtClean="0">
                  <a:latin typeface="Gill Sans MT" pitchFamily="34" charset="0"/>
                </a:rPr>
                <a:t>RAM</a:t>
              </a:r>
              <a:endParaRPr lang="it-IT" dirty="0">
                <a:latin typeface="Gill Sans MT" pitchFamily="34" charset="0"/>
              </a:endParaRPr>
            </a:p>
          </p:txBody>
        </p:sp>
        <p:sp>
          <p:nvSpPr>
            <p:cNvPr id="78" name="Line 53"/>
            <p:cNvSpPr>
              <a:spLocks noChangeShapeType="1"/>
            </p:cNvSpPr>
            <p:nvPr/>
          </p:nvSpPr>
          <p:spPr bwMode="auto">
            <a:xfrm>
              <a:off x="5041895" y="4812710"/>
              <a:ext cx="2387600" cy="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79" name="Line 54"/>
            <p:cNvSpPr>
              <a:spLocks noChangeShapeType="1"/>
            </p:cNvSpPr>
            <p:nvPr/>
          </p:nvSpPr>
          <p:spPr bwMode="auto">
            <a:xfrm>
              <a:off x="5048245" y="4806360"/>
              <a:ext cx="0" cy="15240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0" name="Line 55"/>
            <p:cNvSpPr>
              <a:spLocks noChangeShapeType="1"/>
            </p:cNvSpPr>
            <p:nvPr/>
          </p:nvSpPr>
          <p:spPr bwMode="auto">
            <a:xfrm>
              <a:off x="5968995" y="4812710"/>
              <a:ext cx="0" cy="15240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1" name="Line 56"/>
            <p:cNvSpPr>
              <a:spLocks noChangeShapeType="1"/>
            </p:cNvSpPr>
            <p:nvPr/>
          </p:nvSpPr>
          <p:spPr bwMode="auto">
            <a:xfrm>
              <a:off x="7423145" y="4806360"/>
              <a:ext cx="0" cy="15240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82" name="Line 57"/>
            <p:cNvSpPr>
              <a:spLocks noChangeShapeType="1"/>
            </p:cNvSpPr>
            <p:nvPr/>
          </p:nvSpPr>
          <p:spPr bwMode="auto">
            <a:xfrm>
              <a:off x="6318245" y="4679360"/>
              <a:ext cx="0" cy="133350"/>
            </a:xfrm>
            <a:prstGeom prst="line">
              <a:avLst/>
            </a:prstGeom>
            <a:noFill/>
            <a:ln w="254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-152400" y="1231900"/>
            <a:ext cx="8763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latin typeface="Gill Sans MT" pitchFamily="34" charset="0"/>
              </a:rPr>
              <a:t>La tendenza attuale è costruire dei </a:t>
            </a:r>
            <a:r>
              <a:rPr lang="it-IT" b="1" dirty="0">
                <a:solidFill>
                  <a:schemeClr val="accent2"/>
                </a:solidFill>
                <a:latin typeface="Gill Sans MT" pitchFamily="34" charset="0"/>
              </a:rPr>
              <a:t>CLUSTER</a:t>
            </a:r>
            <a:r>
              <a:rPr lang="it-IT" dirty="0">
                <a:latin typeface="Gill Sans MT" pitchFamily="34" charset="0"/>
              </a:rPr>
              <a:t> di Calcolatori a memoria condivisa</a:t>
            </a:r>
          </a:p>
        </p:txBody>
      </p:sp>
      <p:sp>
        <p:nvSpPr>
          <p:cNvPr id="12297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333399"/>
                </a:solidFill>
                <a:latin typeface="Gill Sans MT" pitchFamily="34" charset="0"/>
              </a:rPr>
              <a:t>Calcolatori </a:t>
            </a:r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0" name="Figura a mano libera 89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1" name="Figura a mano libera 90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93" name="Immagine 92" descr="IBM_Blue_Gene_P_supercompu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755519"/>
            <a:ext cx="4231138" cy="2802625"/>
          </a:xfrm>
          <a:prstGeom prst="rect">
            <a:avLst/>
          </a:prstGeom>
        </p:spPr>
      </p:pic>
      <p:grpSp>
        <p:nvGrpSpPr>
          <p:cNvPr id="92" name="Gruppo 91"/>
          <p:cNvGrpSpPr/>
          <p:nvPr/>
        </p:nvGrpSpPr>
        <p:grpSpPr>
          <a:xfrm>
            <a:off x="3662507" y="3439968"/>
            <a:ext cx="4981575" cy="3244850"/>
            <a:chOff x="3413125" y="2012950"/>
            <a:chExt cx="4981575" cy="3244850"/>
          </a:xfrm>
        </p:grpSpPr>
        <p:sp>
          <p:nvSpPr>
            <p:cNvPr id="12327" name="Text Box 39"/>
            <p:cNvSpPr txBox="1">
              <a:spLocks noChangeArrowheads="1"/>
            </p:cNvSpPr>
            <p:nvPr/>
          </p:nvSpPr>
          <p:spPr bwMode="auto">
            <a:xfrm>
              <a:off x="6524625" y="2735263"/>
              <a:ext cx="4381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000" b="1"/>
                <a:t>…</a:t>
              </a:r>
            </a:p>
          </p:txBody>
        </p:sp>
        <p:sp>
          <p:nvSpPr>
            <p:cNvPr id="12328" name="Line 40"/>
            <p:cNvSpPr>
              <a:spLocks noChangeShapeType="1"/>
            </p:cNvSpPr>
            <p:nvPr/>
          </p:nvSpPr>
          <p:spPr bwMode="auto">
            <a:xfrm>
              <a:off x="3962400" y="2025650"/>
              <a:ext cx="3683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2329" name="Line 41"/>
            <p:cNvSpPr>
              <a:spLocks noChangeShapeType="1"/>
            </p:cNvSpPr>
            <p:nvPr/>
          </p:nvSpPr>
          <p:spPr bwMode="auto">
            <a:xfrm>
              <a:off x="3968750" y="2019300"/>
              <a:ext cx="0" cy="349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2330" name="Line 42"/>
            <p:cNvSpPr>
              <a:spLocks noChangeShapeType="1"/>
            </p:cNvSpPr>
            <p:nvPr/>
          </p:nvSpPr>
          <p:spPr bwMode="auto">
            <a:xfrm>
              <a:off x="5594350" y="2019300"/>
              <a:ext cx="0" cy="349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12331" name="Line 43"/>
            <p:cNvSpPr>
              <a:spLocks noChangeShapeType="1"/>
            </p:cNvSpPr>
            <p:nvPr/>
          </p:nvSpPr>
          <p:spPr bwMode="auto">
            <a:xfrm>
              <a:off x="7645400" y="2012950"/>
              <a:ext cx="0" cy="34925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it-IT"/>
            </a:p>
          </p:txBody>
        </p:sp>
        <p:grpSp>
          <p:nvGrpSpPr>
            <p:cNvPr id="12360" name="Group 72"/>
            <p:cNvGrpSpPr>
              <a:grpSpLocks/>
            </p:cNvGrpSpPr>
            <p:nvPr/>
          </p:nvGrpSpPr>
          <p:grpSpPr bwMode="auto">
            <a:xfrm>
              <a:off x="3413125" y="2368550"/>
              <a:ext cx="1476375" cy="2889250"/>
              <a:chOff x="2534" y="1548"/>
              <a:chExt cx="930" cy="1820"/>
            </a:xfrm>
          </p:grpSpPr>
          <p:sp>
            <p:nvSpPr>
              <p:cNvPr id="12315" name="Rectangle 27"/>
              <p:cNvSpPr>
                <a:spLocks noChangeArrowheads="1"/>
              </p:cNvSpPr>
              <p:nvPr/>
            </p:nvSpPr>
            <p:spPr bwMode="auto">
              <a:xfrm>
                <a:off x="2534" y="1548"/>
                <a:ext cx="930" cy="182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33" name="Rectangle 45"/>
              <p:cNvSpPr>
                <a:spLocks noChangeArrowheads="1"/>
              </p:cNvSpPr>
              <p:nvPr/>
            </p:nvSpPr>
            <p:spPr bwMode="auto">
              <a:xfrm>
                <a:off x="2587" y="2160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12334" name="Rectangle 46"/>
              <p:cNvSpPr>
                <a:spLocks noChangeArrowheads="1"/>
              </p:cNvSpPr>
              <p:nvPr/>
            </p:nvSpPr>
            <p:spPr bwMode="auto">
              <a:xfrm>
                <a:off x="2800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35" name="Rectangle 47"/>
              <p:cNvSpPr>
                <a:spLocks noChangeArrowheads="1"/>
              </p:cNvSpPr>
              <p:nvPr/>
            </p:nvSpPr>
            <p:spPr bwMode="auto">
              <a:xfrm>
                <a:off x="3016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36" name="Rectangle 48"/>
              <p:cNvSpPr>
                <a:spLocks noChangeArrowheads="1"/>
              </p:cNvSpPr>
              <p:nvPr/>
            </p:nvSpPr>
            <p:spPr bwMode="auto">
              <a:xfrm>
                <a:off x="3223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37" name="Rectangle 49"/>
              <p:cNvSpPr>
                <a:spLocks noChangeArrowheads="1"/>
              </p:cNvSpPr>
              <p:nvPr/>
            </p:nvSpPr>
            <p:spPr bwMode="auto">
              <a:xfrm>
                <a:off x="2588" y="1598"/>
                <a:ext cx="794" cy="37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38" name="Line 50"/>
              <p:cNvSpPr>
                <a:spLocks noChangeShapeType="1"/>
              </p:cNvSpPr>
              <p:nvPr/>
            </p:nvSpPr>
            <p:spPr bwMode="auto">
              <a:xfrm>
                <a:off x="2664" y="2046"/>
                <a:ext cx="6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39" name="Line 51"/>
              <p:cNvSpPr>
                <a:spLocks noChangeShapeType="1"/>
              </p:cNvSpPr>
              <p:nvPr/>
            </p:nvSpPr>
            <p:spPr bwMode="auto">
              <a:xfrm>
                <a:off x="2670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0" name="Line 52"/>
              <p:cNvSpPr>
                <a:spLocks noChangeShapeType="1"/>
              </p:cNvSpPr>
              <p:nvPr/>
            </p:nvSpPr>
            <p:spPr bwMode="auto">
              <a:xfrm>
                <a:off x="2892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1" name="Line 53"/>
              <p:cNvSpPr>
                <a:spLocks noChangeShapeType="1"/>
              </p:cNvSpPr>
              <p:nvPr/>
            </p:nvSpPr>
            <p:spPr bwMode="auto">
              <a:xfrm>
                <a:off x="3090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2" name="Line 54"/>
              <p:cNvSpPr>
                <a:spLocks noChangeShapeType="1"/>
              </p:cNvSpPr>
              <p:nvPr/>
            </p:nvSpPr>
            <p:spPr bwMode="auto">
              <a:xfrm>
                <a:off x="3294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4" name="Line 56"/>
              <p:cNvSpPr>
                <a:spLocks noChangeShapeType="1"/>
              </p:cNvSpPr>
              <p:nvPr/>
            </p:nvSpPr>
            <p:spPr bwMode="auto">
              <a:xfrm>
                <a:off x="2976" y="1976"/>
                <a:ext cx="0" cy="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5" name="Line 57"/>
              <p:cNvSpPr>
                <a:spLocks noChangeShapeType="1"/>
              </p:cNvSpPr>
              <p:nvPr/>
            </p:nvSpPr>
            <p:spPr bwMode="auto">
              <a:xfrm>
                <a:off x="2584" y="2696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6" name="Line 58"/>
              <p:cNvSpPr>
                <a:spLocks noChangeShapeType="1"/>
              </p:cNvSpPr>
              <p:nvPr/>
            </p:nvSpPr>
            <p:spPr bwMode="auto">
              <a:xfrm>
                <a:off x="2796" y="2692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7" name="Line 59"/>
              <p:cNvSpPr>
                <a:spLocks noChangeShapeType="1"/>
              </p:cNvSpPr>
              <p:nvPr/>
            </p:nvSpPr>
            <p:spPr bwMode="auto">
              <a:xfrm>
                <a:off x="3020" y="2688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48" name="Line 60"/>
              <p:cNvSpPr>
                <a:spLocks noChangeShapeType="1"/>
              </p:cNvSpPr>
              <p:nvPr/>
            </p:nvSpPr>
            <p:spPr bwMode="auto">
              <a:xfrm>
                <a:off x="3228" y="2688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50" name="Text Box 62"/>
              <p:cNvSpPr txBox="1">
                <a:spLocks noChangeArrowheads="1"/>
              </p:cNvSpPr>
              <p:nvPr/>
            </p:nvSpPr>
            <p:spPr bwMode="auto">
              <a:xfrm>
                <a:off x="2574" y="2908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351" name="Text Box 63"/>
              <p:cNvSpPr txBox="1">
                <a:spLocks noChangeArrowheads="1"/>
              </p:cNvSpPr>
              <p:nvPr/>
            </p:nvSpPr>
            <p:spPr bwMode="auto">
              <a:xfrm>
                <a:off x="2793" y="2912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352" name="Text Box 64"/>
              <p:cNvSpPr txBox="1">
                <a:spLocks noChangeArrowheads="1"/>
              </p:cNvSpPr>
              <p:nvPr/>
            </p:nvSpPr>
            <p:spPr bwMode="auto">
              <a:xfrm>
                <a:off x="3014" y="2908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353" name="Text Box 65"/>
              <p:cNvSpPr txBox="1">
                <a:spLocks noChangeArrowheads="1"/>
              </p:cNvSpPr>
              <p:nvPr/>
            </p:nvSpPr>
            <p:spPr bwMode="auto">
              <a:xfrm>
                <a:off x="3210" y="2912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354" name="Text Box 66"/>
              <p:cNvSpPr txBox="1">
                <a:spLocks noChangeArrowheads="1"/>
              </p:cNvSpPr>
              <p:nvPr/>
            </p:nvSpPr>
            <p:spPr bwMode="auto">
              <a:xfrm rot="-5400000">
                <a:off x="2454" y="2332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356" name="Text Box 68"/>
              <p:cNvSpPr txBox="1">
                <a:spLocks noChangeArrowheads="1"/>
              </p:cNvSpPr>
              <p:nvPr/>
            </p:nvSpPr>
            <p:spPr bwMode="auto">
              <a:xfrm rot="-5400000">
                <a:off x="2679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357" name="Text Box 69"/>
              <p:cNvSpPr txBox="1">
                <a:spLocks noChangeArrowheads="1"/>
              </p:cNvSpPr>
              <p:nvPr/>
            </p:nvSpPr>
            <p:spPr bwMode="auto">
              <a:xfrm rot="-5400000">
                <a:off x="2886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358" name="Text Box 70"/>
              <p:cNvSpPr txBox="1">
                <a:spLocks noChangeArrowheads="1"/>
              </p:cNvSpPr>
              <p:nvPr/>
            </p:nvSpPr>
            <p:spPr bwMode="auto">
              <a:xfrm rot="-5400000">
                <a:off x="3098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359" name="Text Box 71"/>
              <p:cNvSpPr txBox="1">
                <a:spLocks noChangeArrowheads="1"/>
              </p:cNvSpPr>
              <p:nvPr/>
            </p:nvSpPr>
            <p:spPr bwMode="auto">
              <a:xfrm>
                <a:off x="2707" y="1684"/>
                <a:ext cx="5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Memory</a:t>
                </a:r>
              </a:p>
            </p:txBody>
          </p:sp>
        </p:grpSp>
        <p:grpSp>
          <p:nvGrpSpPr>
            <p:cNvPr id="12361" name="Group 73"/>
            <p:cNvGrpSpPr>
              <a:grpSpLocks/>
            </p:cNvGrpSpPr>
            <p:nvPr/>
          </p:nvGrpSpPr>
          <p:grpSpPr bwMode="auto">
            <a:xfrm>
              <a:off x="5038725" y="2368550"/>
              <a:ext cx="1476375" cy="2889250"/>
              <a:chOff x="2534" y="1548"/>
              <a:chExt cx="930" cy="1820"/>
            </a:xfrm>
          </p:grpSpPr>
          <p:sp>
            <p:nvSpPr>
              <p:cNvPr id="12362" name="Rectangle 74"/>
              <p:cNvSpPr>
                <a:spLocks noChangeArrowheads="1"/>
              </p:cNvSpPr>
              <p:nvPr/>
            </p:nvSpPr>
            <p:spPr bwMode="auto">
              <a:xfrm>
                <a:off x="2534" y="1548"/>
                <a:ext cx="930" cy="182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63" name="Rectangle 75"/>
              <p:cNvSpPr>
                <a:spLocks noChangeArrowheads="1"/>
              </p:cNvSpPr>
              <p:nvPr/>
            </p:nvSpPr>
            <p:spPr bwMode="auto">
              <a:xfrm>
                <a:off x="2587" y="2160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12364" name="Rectangle 76"/>
              <p:cNvSpPr>
                <a:spLocks noChangeArrowheads="1"/>
              </p:cNvSpPr>
              <p:nvPr/>
            </p:nvSpPr>
            <p:spPr bwMode="auto">
              <a:xfrm>
                <a:off x="2800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65" name="Rectangle 77"/>
              <p:cNvSpPr>
                <a:spLocks noChangeArrowheads="1"/>
              </p:cNvSpPr>
              <p:nvPr/>
            </p:nvSpPr>
            <p:spPr bwMode="auto">
              <a:xfrm>
                <a:off x="3016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66" name="Rectangle 78"/>
              <p:cNvSpPr>
                <a:spLocks noChangeArrowheads="1"/>
              </p:cNvSpPr>
              <p:nvPr/>
            </p:nvSpPr>
            <p:spPr bwMode="auto">
              <a:xfrm>
                <a:off x="3223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67" name="Rectangle 79"/>
              <p:cNvSpPr>
                <a:spLocks noChangeArrowheads="1"/>
              </p:cNvSpPr>
              <p:nvPr/>
            </p:nvSpPr>
            <p:spPr bwMode="auto">
              <a:xfrm>
                <a:off x="2588" y="1598"/>
                <a:ext cx="794" cy="37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68" name="Line 80"/>
              <p:cNvSpPr>
                <a:spLocks noChangeShapeType="1"/>
              </p:cNvSpPr>
              <p:nvPr/>
            </p:nvSpPr>
            <p:spPr bwMode="auto">
              <a:xfrm>
                <a:off x="2664" y="2046"/>
                <a:ext cx="6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69" name="Line 81"/>
              <p:cNvSpPr>
                <a:spLocks noChangeShapeType="1"/>
              </p:cNvSpPr>
              <p:nvPr/>
            </p:nvSpPr>
            <p:spPr bwMode="auto">
              <a:xfrm>
                <a:off x="2670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0" name="Line 82"/>
              <p:cNvSpPr>
                <a:spLocks noChangeShapeType="1"/>
              </p:cNvSpPr>
              <p:nvPr/>
            </p:nvSpPr>
            <p:spPr bwMode="auto">
              <a:xfrm>
                <a:off x="2892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1" name="Line 83"/>
              <p:cNvSpPr>
                <a:spLocks noChangeShapeType="1"/>
              </p:cNvSpPr>
              <p:nvPr/>
            </p:nvSpPr>
            <p:spPr bwMode="auto">
              <a:xfrm>
                <a:off x="3090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2" name="Line 84"/>
              <p:cNvSpPr>
                <a:spLocks noChangeShapeType="1"/>
              </p:cNvSpPr>
              <p:nvPr/>
            </p:nvSpPr>
            <p:spPr bwMode="auto">
              <a:xfrm>
                <a:off x="3294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3" name="Line 85"/>
              <p:cNvSpPr>
                <a:spLocks noChangeShapeType="1"/>
              </p:cNvSpPr>
              <p:nvPr/>
            </p:nvSpPr>
            <p:spPr bwMode="auto">
              <a:xfrm>
                <a:off x="2976" y="1976"/>
                <a:ext cx="0" cy="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4" name="Line 86"/>
              <p:cNvSpPr>
                <a:spLocks noChangeShapeType="1"/>
              </p:cNvSpPr>
              <p:nvPr/>
            </p:nvSpPr>
            <p:spPr bwMode="auto">
              <a:xfrm>
                <a:off x="2584" y="2696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5" name="Line 87"/>
              <p:cNvSpPr>
                <a:spLocks noChangeShapeType="1"/>
              </p:cNvSpPr>
              <p:nvPr/>
            </p:nvSpPr>
            <p:spPr bwMode="auto">
              <a:xfrm>
                <a:off x="2796" y="2692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6" name="Line 88"/>
              <p:cNvSpPr>
                <a:spLocks noChangeShapeType="1"/>
              </p:cNvSpPr>
              <p:nvPr/>
            </p:nvSpPr>
            <p:spPr bwMode="auto">
              <a:xfrm>
                <a:off x="3020" y="2688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7" name="Line 89"/>
              <p:cNvSpPr>
                <a:spLocks noChangeShapeType="1"/>
              </p:cNvSpPr>
              <p:nvPr/>
            </p:nvSpPr>
            <p:spPr bwMode="auto">
              <a:xfrm>
                <a:off x="3228" y="2688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78" name="Text Box 90"/>
              <p:cNvSpPr txBox="1">
                <a:spLocks noChangeArrowheads="1"/>
              </p:cNvSpPr>
              <p:nvPr/>
            </p:nvSpPr>
            <p:spPr bwMode="auto">
              <a:xfrm>
                <a:off x="2574" y="2908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379" name="Text Box 91"/>
              <p:cNvSpPr txBox="1">
                <a:spLocks noChangeArrowheads="1"/>
              </p:cNvSpPr>
              <p:nvPr/>
            </p:nvSpPr>
            <p:spPr bwMode="auto">
              <a:xfrm>
                <a:off x="2793" y="2912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380" name="Text Box 92"/>
              <p:cNvSpPr txBox="1">
                <a:spLocks noChangeArrowheads="1"/>
              </p:cNvSpPr>
              <p:nvPr/>
            </p:nvSpPr>
            <p:spPr bwMode="auto">
              <a:xfrm>
                <a:off x="3014" y="2908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381" name="Text Box 93"/>
              <p:cNvSpPr txBox="1">
                <a:spLocks noChangeArrowheads="1"/>
              </p:cNvSpPr>
              <p:nvPr/>
            </p:nvSpPr>
            <p:spPr bwMode="auto">
              <a:xfrm>
                <a:off x="3210" y="2912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382" name="Text Box 94"/>
              <p:cNvSpPr txBox="1">
                <a:spLocks noChangeArrowheads="1"/>
              </p:cNvSpPr>
              <p:nvPr/>
            </p:nvSpPr>
            <p:spPr bwMode="auto">
              <a:xfrm rot="-5400000">
                <a:off x="2454" y="2332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383" name="Text Box 95"/>
              <p:cNvSpPr txBox="1">
                <a:spLocks noChangeArrowheads="1"/>
              </p:cNvSpPr>
              <p:nvPr/>
            </p:nvSpPr>
            <p:spPr bwMode="auto">
              <a:xfrm rot="-5400000">
                <a:off x="2679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384" name="Text Box 96"/>
              <p:cNvSpPr txBox="1">
                <a:spLocks noChangeArrowheads="1"/>
              </p:cNvSpPr>
              <p:nvPr/>
            </p:nvSpPr>
            <p:spPr bwMode="auto">
              <a:xfrm rot="-5400000">
                <a:off x="2886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385" name="Text Box 97"/>
              <p:cNvSpPr txBox="1">
                <a:spLocks noChangeArrowheads="1"/>
              </p:cNvSpPr>
              <p:nvPr/>
            </p:nvSpPr>
            <p:spPr bwMode="auto">
              <a:xfrm rot="-5400000">
                <a:off x="3098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386" name="Text Box 98"/>
              <p:cNvSpPr txBox="1">
                <a:spLocks noChangeArrowheads="1"/>
              </p:cNvSpPr>
              <p:nvPr/>
            </p:nvSpPr>
            <p:spPr bwMode="auto">
              <a:xfrm>
                <a:off x="2707" y="1684"/>
                <a:ext cx="5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Memory</a:t>
                </a:r>
              </a:p>
            </p:txBody>
          </p:sp>
        </p:grpSp>
        <p:grpSp>
          <p:nvGrpSpPr>
            <p:cNvPr id="12387" name="Group 99"/>
            <p:cNvGrpSpPr>
              <a:grpSpLocks/>
            </p:cNvGrpSpPr>
            <p:nvPr/>
          </p:nvGrpSpPr>
          <p:grpSpPr bwMode="auto">
            <a:xfrm>
              <a:off x="6918325" y="2343150"/>
              <a:ext cx="1476375" cy="2889250"/>
              <a:chOff x="2534" y="1548"/>
              <a:chExt cx="930" cy="1820"/>
            </a:xfrm>
          </p:grpSpPr>
          <p:sp>
            <p:nvSpPr>
              <p:cNvPr id="12388" name="Rectangle 100"/>
              <p:cNvSpPr>
                <a:spLocks noChangeArrowheads="1"/>
              </p:cNvSpPr>
              <p:nvPr/>
            </p:nvSpPr>
            <p:spPr bwMode="auto">
              <a:xfrm>
                <a:off x="2534" y="1548"/>
                <a:ext cx="930" cy="182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89" name="Rectangle 101"/>
              <p:cNvSpPr>
                <a:spLocks noChangeArrowheads="1"/>
              </p:cNvSpPr>
              <p:nvPr/>
            </p:nvSpPr>
            <p:spPr bwMode="auto">
              <a:xfrm>
                <a:off x="2587" y="2160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12390" name="Rectangle 102"/>
              <p:cNvSpPr>
                <a:spLocks noChangeArrowheads="1"/>
              </p:cNvSpPr>
              <p:nvPr/>
            </p:nvSpPr>
            <p:spPr bwMode="auto">
              <a:xfrm>
                <a:off x="2800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91" name="Rectangle 103"/>
              <p:cNvSpPr>
                <a:spLocks noChangeArrowheads="1"/>
              </p:cNvSpPr>
              <p:nvPr/>
            </p:nvSpPr>
            <p:spPr bwMode="auto">
              <a:xfrm>
                <a:off x="3016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92" name="Rectangle 104"/>
              <p:cNvSpPr>
                <a:spLocks noChangeArrowheads="1"/>
              </p:cNvSpPr>
              <p:nvPr/>
            </p:nvSpPr>
            <p:spPr bwMode="auto">
              <a:xfrm>
                <a:off x="3223" y="2157"/>
                <a:ext cx="168" cy="1134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93" name="Rectangle 105"/>
              <p:cNvSpPr>
                <a:spLocks noChangeArrowheads="1"/>
              </p:cNvSpPr>
              <p:nvPr/>
            </p:nvSpPr>
            <p:spPr bwMode="auto">
              <a:xfrm>
                <a:off x="2588" y="1598"/>
                <a:ext cx="794" cy="37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666699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394" name="Line 106"/>
              <p:cNvSpPr>
                <a:spLocks noChangeShapeType="1"/>
              </p:cNvSpPr>
              <p:nvPr/>
            </p:nvSpPr>
            <p:spPr bwMode="auto">
              <a:xfrm>
                <a:off x="2664" y="2046"/>
                <a:ext cx="636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5" name="Line 107"/>
              <p:cNvSpPr>
                <a:spLocks noChangeShapeType="1"/>
              </p:cNvSpPr>
              <p:nvPr/>
            </p:nvSpPr>
            <p:spPr bwMode="auto">
              <a:xfrm>
                <a:off x="2670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6" name="Line 108"/>
              <p:cNvSpPr>
                <a:spLocks noChangeShapeType="1"/>
              </p:cNvSpPr>
              <p:nvPr/>
            </p:nvSpPr>
            <p:spPr bwMode="auto">
              <a:xfrm>
                <a:off x="2892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7" name="Line 109"/>
              <p:cNvSpPr>
                <a:spLocks noChangeShapeType="1"/>
              </p:cNvSpPr>
              <p:nvPr/>
            </p:nvSpPr>
            <p:spPr bwMode="auto">
              <a:xfrm>
                <a:off x="3090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8" name="Line 110"/>
              <p:cNvSpPr>
                <a:spLocks noChangeShapeType="1"/>
              </p:cNvSpPr>
              <p:nvPr/>
            </p:nvSpPr>
            <p:spPr bwMode="auto">
              <a:xfrm>
                <a:off x="3294" y="2040"/>
                <a:ext cx="0" cy="12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399" name="Line 111"/>
              <p:cNvSpPr>
                <a:spLocks noChangeShapeType="1"/>
              </p:cNvSpPr>
              <p:nvPr/>
            </p:nvSpPr>
            <p:spPr bwMode="auto">
              <a:xfrm>
                <a:off x="2976" y="1976"/>
                <a:ext cx="0" cy="6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0" name="Line 112"/>
              <p:cNvSpPr>
                <a:spLocks noChangeShapeType="1"/>
              </p:cNvSpPr>
              <p:nvPr/>
            </p:nvSpPr>
            <p:spPr bwMode="auto">
              <a:xfrm>
                <a:off x="2584" y="2696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1" name="Line 113"/>
              <p:cNvSpPr>
                <a:spLocks noChangeShapeType="1"/>
              </p:cNvSpPr>
              <p:nvPr/>
            </p:nvSpPr>
            <p:spPr bwMode="auto">
              <a:xfrm>
                <a:off x="2796" y="2692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2" name="Line 114"/>
              <p:cNvSpPr>
                <a:spLocks noChangeShapeType="1"/>
              </p:cNvSpPr>
              <p:nvPr/>
            </p:nvSpPr>
            <p:spPr bwMode="auto">
              <a:xfrm>
                <a:off x="3020" y="2688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3" name="Line 115"/>
              <p:cNvSpPr>
                <a:spLocks noChangeShapeType="1"/>
              </p:cNvSpPr>
              <p:nvPr/>
            </p:nvSpPr>
            <p:spPr bwMode="auto">
              <a:xfrm>
                <a:off x="3228" y="2688"/>
                <a:ext cx="168" cy="0"/>
              </a:xfrm>
              <a:prstGeom prst="line">
                <a:avLst/>
              </a:prstGeom>
              <a:noFill/>
              <a:ln w="25400">
                <a:solidFill>
                  <a:srgbClr val="666699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404" name="Text Box 116"/>
              <p:cNvSpPr txBox="1">
                <a:spLocks noChangeArrowheads="1"/>
              </p:cNvSpPr>
              <p:nvPr/>
            </p:nvSpPr>
            <p:spPr bwMode="auto">
              <a:xfrm>
                <a:off x="2574" y="2908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405" name="Text Box 117"/>
              <p:cNvSpPr txBox="1">
                <a:spLocks noChangeArrowheads="1"/>
              </p:cNvSpPr>
              <p:nvPr/>
            </p:nvSpPr>
            <p:spPr bwMode="auto">
              <a:xfrm>
                <a:off x="2793" y="2912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406" name="Text Box 118"/>
              <p:cNvSpPr txBox="1">
                <a:spLocks noChangeArrowheads="1"/>
              </p:cNvSpPr>
              <p:nvPr/>
            </p:nvSpPr>
            <p:spPr bwMode="auto">
              <a:xfrm>
                <a:off x="3014" y="2908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407" name="Text Box 119"/>
              <p:cNvSpPr txBox="1">
                <a:spLocks noChangeArrowheads="1"/>
              </p:cNvSpPr>
              <p:nvPr/>
            </p:nvSpPr>
            <p:spPr bwMode="auto">
              <a:xfrm>
                <a:off x="3210" y="2912"/>
                <a:ext cx="1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P</a:t>
                </a:r>
              </a:p>
            </p:txBody>
          </p:sp>
          <p:sp>
            <p:nvSpPr>
              <p:cNvPr id="12408" name="Text Box 120"/>
              <p:cNvSpPr txBox="1">
                <a:spLocks noChangeArrowheads="1"/>
              </p:cNvSpPr>
              <p:nvPr/>
            </p:nvSpPr>
            <p:spPr bwMode="auto">
              <a:xfrm rot="-5400000">
                <a:off x="2454" y="2332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409" name="Text Box 121"/>
              <p:cNvSpPr txBox="1">
                <a:spLocks noChangeArrowheads="1"/>
              </p:cNvSpPr>
              <p:nvPr/>
            </p:nvSpPr>
            <p:spPr bwMode="auto">
              <a:xfrm rot="-5400000">
                <a:off x="2679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410" name="Text Box 122"/>
              <p:cNvSpPr txBox="1">
                <a:spLocks noChangeArrowheads="1"/>
              </p:cNvSpPr>
              <p:nvPr/>
            </p:nvSpPr>
            <p:spPr bwMode="auto">
              <a:xfrm rot="-5400000">
                <a:off x="2886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411" name="Text Box 123"/>
              <p:cNvSpPr txBox="1">
                <a:spLocks noChangeArrowheads="1"/>
              </p:cNvSpPr>
              <p:nvPr/>
            </p:nvSpPr>
            <p:spPr bwMode="auto">
              <a:xfrm rot="-5400000">
                <a:off x="3098" y="2340"/>
                <a:ext cx="402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Cache</a:t>
                </a:r>
              </a:p>
            </p:txBody>
          </p:sp>
          <p:sp>
            <p:nvSpPr>
              <p:cNvPr id="12412" name="Text Box 124"/>
              <p:cNvSpPr txBox="1">
                <a:spLocks noChangeArrowheads="1"/>
              </p:cNvSpPr>
              <p:nvPr/>
            </p:nvSpPr>
            <p:spPr bwMode="auto">
              <a:xfrm>
                <a:off x="2707" y="1684"/>
                <a:ext cx="57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it-IT" sz="1400">
                    <a:latin typeface="Gill Sans MT" pitchFamily="34" charset="0"/>
                  </a:rPr>
                  <a:t>Memory</a:t>
                </a:r>
              </a:p>
            </p:txBody>
          </p:sp>
        </p:grpSp>
      </p:grpSp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817432" y="4626263"/>
            <a:ext cx="2572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 smtClean="0">
                <a:solidFill>
                  <a:schemeClr val="accent2"/>
                </a:solidFill>
                <a:latin typeface="Gill Sans MT" pitchFamily="34" charset="0"/>
              </a:rPr>
              <a:t>IBM </a:t>
            </a:r>
            <a:r>
              <a:rPr lang="it-IT" b="1" dirty="0" err="1" smtClean="0">
                <a:solidFill>
                  <a:schemeClr val="accent2"/>
                </a:solidFill>
                <a:latin typeface="Gill Sans MT" pitchFamily="34" charset="0"/>
              </a:rPr>
              <a:t>Blue</a:t>
            </a:r>
            <a:r>
              <a:rPr lang="it-IT" b="1" dirty="0" smtClean="0">
                <a:solidFill>
                  <a:schemeClr val="accent2"/>
                </a:solidFill>
                <a:latin typeface="Gill Sans MT" pitchFamily="34" charset="0"/>
              </a:rPr>
              <a:t> Gene P</a:t>
            </a:r>
            <a:endParaRPr lang="it-IT" b="1" dirty="0">
              <a:solidFill>
                <a:schemeClr val="accent2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57200" y="1233488"/>
            <a:ext cx="411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latin typeface="Gill Sans MT" pitchFamily="34" charset="0"/>
              </a:rPr>
              <a:t>Processori Multi-Core</a:t>
            </a:r>
          </a:p>
        </p:txBody>
      </p:sp>
      <p:sp>
        <p:nvSpPr>
          <p:cNvPr id="11281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333399"/>
                </a:solidFill>
                <a:latin typeface="Gill Sans MT" pitchFamily="34" charset="0"/>
              </a:rPr>
              <a:t>Calcolatori </a:t>
            </a:r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grpSp>
        <p:nvGrpSpPr>
          <p:cNvPr id="11359" name="Group 95"/>
          <p:cNvGrpSpPr>
            <a:grpSpLocks/>
          </p:cNvGrpSpPr>
          <p:nvPr/>
        </p:nvGrpSpPr>
        <p:grpSpPr bwMode="auto">
          <a:xfrm>
            <a:off x="76200" y="2159000"/>
            <a:ext cx="3330575" cy="3154363"/>
            <a:chOff x="-108" y="1178"/>
            <a:chExt cx="2098" cy="1987"/>
          </a:xfrm>
        </p:grpSpPr>
        <p:sp>
          <p:nvSpPr>
            <p:cNvPr id="11353" name="Text Box 89"/>
            <p:cNvSpPr txBox="1">
              <a:spLocks noChangeArrowheads="1"/>
            </p:cNvSpPr>
            <p:nvPr/>
          </p:nvSpPr>
          <p:spPr bwMode="auto">
            <a:xfrm>
              <a:off x="-108" y="1178"/>
              <a:ext cx="12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200" b="1"/>
                <a:t>Dual Core Processor</a:t>
              </a:r>
            </a:p>
          </p:txBody>
        </p:sp>
        <p:grpSp>
          <p:nvGrpSpPr>
            <p:cNvPr id="11358" name="Group 94"/>
            <p:cNvGrpSpPr>
              <a:grpSpLocks/>
            </p:cNvGrpSpPr>
            <p:nvPr/>
          </p:nvGrpSpPr>
          <p:grpSpPr bwMode="auto">
            <a:xfrm>
              <a:off x="10" y="1192"/>
              <a:ext cx="1980" cy="1973"/>
              <a:chOff x="-8" y="1192"/>
              <a:chExt cx="1980" cy="1973"/>
            </a:xfrm>
          </p:grpSpPr>
          <p:grpSp>
            <p:nvGrpSpPr>
              <p:cNvPr id="11351" name="Group 87"/>
              <p:cNvGrpSpPr>
                <a:grpSpLocks/>
              </p:cNvGrpSpPr>
              <p:nvPr/>
            </p:nvGrpSpPr>
            <p:grpSpPr bwMode="auto">
              <a:xfrm>
                <a:off x="73" y="1361"/>
                <a:ext cx="1830" cy="1277"/>
                <a:chOff x="73" y="1361"/>
                <a:chExt cx="1830" cy="1277"/>
              </a:xfrm>
            </p:grpSpPr>
            <p:grpSp>
              <p:nvGrpSpPr>
                <p:cNvPr id="11332" name="Group 68"/>
                <p:cNvGrpSpPr>
                  <a:grpSpLocks/>
                </p:cNvGrpSpPr>
                <p:nvPr/>
              </p:nvGrpSpPr>
              <p:grpSpPr bwMode="auto">
                <a:xfrm>
                  <a:off x="73" y="1428"/>
                  <a:ext cx="173" cy="333"/>
                  <a:chOff x="97" y="1452"/>
                  <a:chExt cx="173" cy="333"/>
                </a:xfrm>
              </p:grpSpPr>
              <p:sp>
                <p:nvSpPr>
                  <p:cNvPr id="11287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05" y="1463"/>
                    <a:ext cx="164" cy="30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298" name="Text Box 34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17" y="1532"/>
                    <a:ext cx="333" cy="17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1200"/>
                      <a:t>TLB</a:t>
                    </a:r>
                  </a:p>
                </p:txBody>
              </p:sp>
            </p:grpSp>
            <p:grpSp>
              <p:nvGrpSpPr>
                <p:cNvPr id="11317" name="Group 53"/>
                <p:cNvGrpSpPr>
                  <a:grpSpLocks/>
                </p:cNvGrpSpPr>
                <p:nvPr/>
              </p:nvGrpSpPr>
              <p:grpSpPr bwMode="auto">
                <a:xfrm>
                  <a:off x="141" y="1361"/>
                  <a:ext cx="871" cy="811"/>
                  <a:chOff x="141" y="1361"/>
                  <a:chExt cx="871" cy="811"/>
                </a:xfrm>
              </p:grpSpPr>
              <p:sp>
                <p:nvSpPr>
                  <p:cNvPr id="1130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39" y="1869"/>
                    <a:ext cx="0" cy="57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grpSp>
                <p:nvGrpSpPr>
                  <p:cNvPr id="11304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141" y="1361"/>
                    <a:ext cx="871" cy="811"/>
                    <a:chOff x="141" y="1361"/>
                    <a:chExt cx="871" cy="811"/>
                  </a:xfrm>
                </p:grpSpPr>
                <p:sp>
                  <p:nvSpPr>
                    <p:cNvPr id="11286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15" y="1361"/>
                      <a:ext cx="549" cy="445"/>
                    </a:xfrm>
                    <a:prstGeom prst="rect">
                      <a:avLst/>
                    </a:prstGeom>
                    <a:solidFill>
                      <a:srgbClr val="666699"/>
                    </a:solidFill>
                    <a:ln w="1905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292" name="Text Box 28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19" y="1475"/>
                      <a:ext cx="537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1600"/>
                        <a:t>Core</a:t>
                      </a:r>
                    </a:p>
                  </p:txBody>
                </p:sp>
                <p:grpSp>
                  <p:nvGrpSpPr>
                    <p:cNvPr id="11296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1" y="1932"/>
                      <a:ext cx="399" cy="240"/>
                      <a:chOff x="813" y="1746"/>
                      <a:chExt cx="399" cy="240"/>
                    </a:xfrm>
                  </p:grpSpPr>
                  <p:sp>
                    <p:nvSpPr>
                      <p:cNvPr id="11288" name="Rectangle 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8" y="1746"/>
                        <a:ext cx="304" cy="24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93" name="Text Box 2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13" y="1803"/>
                        <a:ext cx="399" cy="16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ct val="20000"/>
                          </a:lnSpc>
                          <a:spcBef>
                            <a:spcPct val="50000"/>
                          </a:spcBef>
                        </a:pPr>
                        <a:r>
                          <a:rPr lang="it-IT" sz="1200"/>
                          <a:t>Data</a:t>
                        </a:r>
                      </a:p>
                      <a:p>
                        <a:pPr>
                          <a:lnSpc>
                            <a:spcPct val="20000"/>
                          </a:lnSpc>
                          <a:spcBef>
                            <a:spcPct val="50000"/>
                          </a:spcBef>
                        </a:pPr>
                        <a:r>
                          <a:rPr lang="it-IT" sz="1200"/>
                          <a:t>Cache</a:t>
                        </a:r>
                      </a:p>
                    </p:txBody>
                  </p:sp>
                </p:grpSp>
                <p:grpSp>
                  <p:nvGrpSpPr>
                    <p:cNvPr id="11295" name="Group 3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13" y="1932"/>
                      <a:ext cx="399" cy="240"/>
                      <a:chOff x="804" y="2109"/>
                      <a:chExt cx="399" cy="240"/>
                    </a:xfrm>
                  </p:grpSpPr>
                  <p:sp>
                    <p:nvSpPr>
                      <p:cNvPr id="11289" name="Rectangle 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0" y="2109"/>
                        <a:ext cx="304" cy="24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1294" name="Text Box 3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04" y="2166"/>
                        <a:ext cx="399" cy="16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>
                        <a:spAutoFit/>
                      </a:bodyPr>
                      <a:lstStyle/>
                      <a:p>
                        <a:pPr>
                          <a:lnSpc>
                            <a:spcPct val="20000"/>
                          </a:lnSpc>
                          <a:spcBef>
                            <a:spcPct val="50000"/>
                          </a:spcBef>
                        </a:pPr>
                        <a:r>
                          <a:rPr lang="it-IT" sz="1200"/>
                          <a:t>Instr.</a:t>
                        </a:r>
                      </a:p>
                      <a:p>
                        <a:pPr>
                          <a:lnSpc>
                            <a:spcPct val="20000"/>
                          </a:lnSpc>
                          <a:spcBef>
                            <a:spcPct val="50000"/>
                          </a:spcBef>
                        </a:pPr>
                        <a:r>
                          <a:rPr lang="it-IT" sz="1200"/>
                          <a:t>Cache</a:t>
                        </a:r>
                      </a:p>
                    </p:txBody>
                  </p:sp>
                </p:grpSp>
                <p:sp>
                  <p:nvSpPr>
                    <p:cNvPr id="11299" name="Line 3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79" y="1803"/>
                      <a:ext cx="0" cy="57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300" name="Line 3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30" y="1866"/>
                      <a:ext cx="47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303" name="Line 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98" y="1863"/>
                      <a:ext cx="0" cy="6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</p:grpSp>
            <p:sp>
              <p:nvSpPr>
                <p:cNvPr id="11319" name="Line 55"/>
                <p:cNvSpPr>
                  <a:spLocks noChangeShapeType="1"/>
                </p:cNvSpPr>
                <p:nvPr/>
              </p:nvSpPr>
              <p:spPr bwMode="auto">
                <a:xfrm>
                  <a:off x="1182" y="1869"/>
                  <a:ext cx="0" cy="5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1323" name="Group 59"/>
                <p:cNvGrpSpPr>
                  <a:grpSpLocks/>
                </p:cNvGrpSpPr>
                <p:nvPr/>
              </p:nvGrpSpPr>
              <p:grpSpPr bwMode="auto">
                <a:xfrm>
                  <a:off x="984" y="1932"/>
                  <a:ext cx="399" cy="240"/>
                  <a:chOff x="813" y="1746"/>
                  <a:chExt cx="399" cy="240"/>
                </a:xfrm>
              </p:grpSpPr>
              <p:sp>
                <p:nvSpPr>
                  <p:cNvPr id="11324" name="Rectangle 60"/>
                  <p:cNvSpPr>
                    <a:spLocks noChangeArrowheads="1"/>
                  </p:cNvSpPr>
                  <p:nvPr/>
                </p:nvSpPr>
                <p:spPr bwMode="auto">
                  <a:xfrm>
                    <a:off x="848" y="1746"/>
                    <a:ext cx="304" cy="24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325" name="Text Box 6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13" y="1803"/>
                    <a:ext cx="399" cy="1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ct val="20000"/>
                      </a:lnSpc>
                      <a:spcBef>
                        <a:spcPct val="50000"/>
                      </a:spcBef>
                    </a:pPr>
                    <a:r>
                      <a:rPr lang="it-IT" sz="1200"/>
                      <a:t>Data</a:t>
                    </a:r>
                  </a:p>
                  <a:p>
                    <a:pPr>
                      <a:lnSpc>
                        <a:spcPct val="20000"/>
                      </a:lnSpc>
                      <a:spcBef>
                        <a:spcPct val="50000"/>
                      </a:spcBef>
                    </a:pPr>
                    <a:r>
                      <a:rPr lang="it-IT" sz="1200"/>
                      <a:t>Cache</a:t>
                    </a:r>
                  </a:p>
                </p:txBody>
              </p:sp>
            </p:grpSp>
            <p:grpSp>
              <p:nvGrpSpPr>
                <p:cNvPr id="11326" name="Group 62"/>
                <p:cNvGrpSpPr>
                  <a:grpSpLocks/>
                </p:cNvGrpSpPr>
                <p:nvPr/>
              </p:nvGrpSpPr>
              <p:grpSpPr bwMode="auto">
                <a:xfrm>
                  <a:off x="1456" y="1932"/>
                  <a:ext cx="399" cy="240"/>
                  <a:chOff x="804" y="2109"/>
                  <a:chExt cx="399" cy="240"/>
                </a:xfrm>
              </p:grpSpPr>
              <p:sp>
                <p:nvSpPr>
                  <p:cNvPr id="11327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840" y="2109"/>
                    <a:ext cx="304" cy="240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328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4" y="2166"/>
                    <a:ext cx="399" cy="1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>
                      <a:lnSpc>
                        <a:spcPct val="20000"/>
                      </a:lnSpc>
                      <a:spcBef>
                        <a:spcPct val="50000"/>
                      </a:spcBef>
                    </a:pPr>
                    <a:r>
                      <a:rPr lang="it-IT" sz="1200"/>
                      <a:t>Instr.</a:t>
                    </a:r>
                  </a:p>
                  <a:p>
                    <a:pPr>
                      <a:lnSpc>
                        <a:spcPct val="20000"/>
                      </a:lnSpc>
                      <a:spcBef>
                        <a:spcPct val="50000"/>
                      </a:spcBef>
                    </a:pPr>
                    <a:r>
                      <a:rPr lang="it-IT" sz="1200"/>
                      <a:t>Cache</a:t>
                    </a:r>
                  </a:p>
                </p:txBody>
              </p:sp>
            </p:grpSp>
            <p:sp>
              <p:nvSpPr>
                <p:cNvPr id="11329" name="Line 65"/>
                <p:cNvSpPr>
                  <a:spLocks noChangeShapeType="1"/>
                </p:cNvSpPr>
                <p:nvPr/>
              </p:nvSpPr>
              <p:spPr bwMode="auto">
                <a:xfrm>
                  <a:off x="1422" y="1803"/>
                  <a:ext cx="0" cy="5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30" name="Line 66"/>
                <p:cNvSpPr>
                  <a:spLocks noChangeShapeType="1"/>
                </p:cNvSpPr>
                <p:nvPr/>
              </p:nvSpPr>
              <p:spPr bwMode="auto">
                <a:xfrm>
                  <a:off x="1173" y="1866"/>
                  <a:ext cx="47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31" name="Line 67"/>
                <p:cNvSpPr>
                  <a:spLocks noChangeShapeType="1"/>
                </p:cNvSpPr>
                <p:nvPr/>
              </p:nvSpPr>
              <p:spPr bwMode="auto">
                <a:xfrm>
                  <a:off x="1641" y="1863"/>
                  <a:ext cx="0" cy="6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36" name="Line 72"/>
                <p:cNvSpPr>
                  <a:spLocks noChangeShapeType="1"/>
                </p:cNvSpPr>
                <p:nvPr/>
              </p:nvSpPr>
              <p:spPr bwMode="auto">
                <a:xfrm>
                  <a:off x="243" y="1587"/>
                  <a:ext cx="69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grpSp>
              <p:nvGrpSpPr>
                <p:cNvPr id="11347" name="Group 83"/>
                <p:cNvGrpSpPr>
                  <a:grpSpLocks/>
                </p:cNvGrpSpPr>
                <p:nvPr/>
              </p:nvGrpSpPr>
              <p:grpSpPr bwMode="auto">
                <a:xfrm>
                  <a:off x="1114" y="1361"/>
                  <a:ext cx="789" cy="445"/>
                  <a:chOff x="1158" y="1361"/>
                  <a:chExt cx="789" cy="445"/>
                </a:xfrm>
              </p:grpSpPr>
              <p:sp>
                <p:nvSpPr>
                  <p:cNvPr id="11321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1158" y="1361"/>
                    <a:ext cx="549" cy="445"/>
                  </a:xfrm>
                  <a:prstGeom prst="rect">
                    <a:avLst/>
                  </a:prstGeom>
                  <a:solidFill>
                    <a:srgbClr val="666699"/>
                  </a:solidFill>
                  <a:ln w="1905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322" name="Text Box 5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162" y="1475"/>
                    <a:ext cx="537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1600"/>
                      <a:t>Core</a:t>
                    </a:r>
                  </a:p>
                </p:txBody>
              </p:sp>
              <p:grpSp>
                <p:nvGrpSpPr>
                  <p:cNvPr id="11333" name="Group 69"/>
                  <p:cNvGrpSpPr>
                    <a:grpSpLocks/>
                  </p:cNvGrpSpPr>
                  <p:nvPr/>
                </p:nvGrpSpPr>
                <p:grpSpPr bwMode="auto">
                  <a:xfrm>
                    <a:off x="1774" y="1428"/>
                    <a:ext cx="173" cy="333"/>
                    <a:chOff x="97" y="1452"/>
                    <a:chExt cx="173" cy="333"/>
                  </a:xfrm>
                </p:grpSpPr>
                <p:sp>
                  <p:nvSpPr>
                    <p:cNvPr id="11334" name="Rectangle 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" y="1463"/>
                      <a:ext cx="164" cy="30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335" name="Text Box 71"/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17" y="1532"/>
                      <a:ext cx="333" cy="17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it-IT" sz="1200"/>
                        <a:t>TLB</a:t>
                      </a:r>
                    </a:p>
                  </p:txBody>
                </p:sp>
              </p:grpSp>
              <p:sp>
                <p:nvSpPr>
                  <p:cNvPr id="11337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1707" y="1587"/>
                    <a:ext cx="75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1340" name="Group 76"/>
                <p:cNvGrpSpPr>
                  <a:grpSpLocks/>
                </p:cNvGrpSpPr>
                <p:nvPr/>
              </p:nvGrpSpPr>
              <p:grpSpPr bwMode="auto">
                <a:xfrm>
                  <a:off x="382" y="2400"/>
                  <a:ext cx="1205" cy="238"/>
                  <a:chOff x="382" y="2310"/>
                  <a:chExt cx="1205" cy="238"/>
                </a:xfrm>
              </p:grpSpPr>
              <p:sp>
                <p:nvSpPr>
                  <p:cNvPr id="11290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382" y="2310"/>
                    <a:ext cx="1205" cy="23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11339" name="Text Box 7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4" y="2325"/>
                    <a:ext cx="1122" cy="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it-IT" sz="1400"/>
                      <a:t>Unified Cache</a:t>
                    </a:r>
                  </a:p>
                </p:txBody>
              </p:sp>
            </p:grpSp>
            <p:sp>
              <p:nvSpPr>
                <p:cNvPr id="11341" name="Line 77"/>
                <p:cNvSpPr>
                  <a:spLocks noChangeShapeType="1"/>
                </p:cNvSpPr>
                <p:nvPr/>
              </p:nvSpPr>
              <p:spPr bwMode="auto">
                <a:xfrm flipV="1">
                  <a:off x="985" y="2310"/>
                  <a:ext cx="3" cy="8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42" name="Line 78"/>
                <p:cNvSpPr>
                  <a:spLocks noChangeShapeType="1"/>
                </p:cNvSpPr>
                <p:nvPr/>
              </p:nvSpPr>
              <p:spPr bwMode="auto">
                <a:xfrm>
                  <a:off x="327" y="2304"/>
                  <a:ext cx="132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43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333" y="2175"/>
                  <a:ext cx="1" cy="13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44" name="Line 80"/>
                <p:cNvSpPr>
                  <a:spLocks noChangeShapeType="1"/>
                </p:cNvSpPr>
                <p:nvPr/>
              </p:nvSpPr>
              <p:spPr bwMode="auto">
                <a:xfrm flipV="1">
                  <a:off x="1164" y="2172"/>
                  <a:ext cx="1" cy="13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45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804" y="2172"/>
                  <a:ext cx="1" cy="13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46" name="Line 82"/>
                <p:cNvSpPr>
                  <a:spLocks noChangeShapeType="1"/>
                </p:cNvSpPr>
                <p:nvPr/>
              </p:nvSpPr>
              <p:spPr bwMode="auto">
                <a:xfrm flipV="1">
                  <a:off x="1644" y="2172"/>
                  <a:ext cx="1" cy="13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</p:grpSp>
          <p:grpSp>
            <p:nvGrpSpPr>
              <p:cNvPr id="11352" name="Group 88"/>
              <p:cNvGrpSpPr>
                <a:grpSpLocks/>
              </p:cNvGrpSpPr>
              <p:nvPr/>
            </p:nvGrpSpPr>
            <p:grpSpPr bwMode="auto">
              <a:xfrm>
                <a:off x="260" y="2636"/>
                <a:ext cx="1447" cy="529"/>
                <a:chOff x="260" y="2636"/>
                <a:chExt cx="1447" cy="529"/>
              </a:xfrm>
            </p:grpSpPr>
            <p:sp>
              <p:nvSpPr>
                <p:cNvPr id="11291" name="Rectangle 27"/>
                <p:cNvSpPr>
                  <a:spLocks noChangeArrowheads="1"/>
                </p:cNvSpPr>
                <p:nvPr/>
              </p:nvSpPr>
              <p:spPr bwMode="auto">
                <a:xfrm>
                  <a:off x="260" y="2854"/>
                  <a:ext cx="1447" cy="311"/>
                </a:xfrm>
                <a:prstGeom prst="rect">
                  <a:avLst/>
                </a:prstGeom>
                <a:solidFill>
                  <a:srgbClr val="666699"/>
                </a:solidFill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1348" name="Line 84"/>
                <p:cNvSpPr>
                  <a:spLocks noChangeShapeType="1"/>
                </p:cNvSpPr>
                <p:nvPr/>
              </p:nvSpPr>
              <p:spPr bwMode="auto">
                <a:xfrm>
                  <a:off x="988" y="2636"/>
                  <a:ext cx="0" cy="22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1349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436" y="2932"/>
                  <a:ext cx="1104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>
                    <a:spcBef>
                      <a:spcPct val="50000"/>
                    </a:spcBef>
                  </a:pPr>
                  <a:r>
                    <a:rPr lang="it-IT" sz="1600"/>
                    <a:t>Main Memory</a:t>
                  </a:r>
                </a:p>
              </p:txBody>
            </p:sp>
          </p:grpSp>
          <p:sp>
            <p:nvSpPr>
              <p:cNvPr id="11350" name="Rectangle 86"/>
              <p:cNvSpPr>
                <a:spLocks noChangeArrowheads="1"/>
              </p:cNvSpPr>
              <p:nvPr/>
            </p:nvSpPr>
            <p:spPr bwMode="auto">
              <a:xfrm>
                <a:off x="-8" y="1192"/>
                <a:ext cx="1980" cy="152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68" name="Figura a mano libera 67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9" name="Figura a mano libera 68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pSp>
        <p:nvGrpSpPr>
          <p:cNvPr id="11363" name="Group 99"/>
          <p:cNvGrpSpPr>
            <a:grpSpLocks/>
          </p:cNvGrpSpPr>
          <p:nvPr/>
        </p:nvGrpSpPr>
        <p:grpSpPr bwMode="auto">
          <a:xfrm>
            <a:off x="4013200" y="1933575"/>
            <a:ext cx="4533900" cy="3748088"/>
            <a:chOff x="2392" y="1274"/>
            <a:chExt cx="2856" cy="2361"/>
          </a:xfrm>
        </p:grpSpPr>
        <p:sp>
          <p:nvSpPr>
            <p:cNvPr id="11266" name="Text Box 2"/>
            <p:cNvSpPr txBox="1">
              <a:spLocks noChangeArrowheads="1"/>
            </p:cNvSpPr>
            <p:nvPr/>
          </p:nvSpPr>
          <p:spPr bwMode="auto">
            <a:xfrm>
              <a:off x="2392" y="1274"/>
              <a:ext cx="2856" cy="396"/>
            </a:xfrm>
            <a:prstGeom prst="rect">
              <a:avLst/>
            </a:prstGeom>
            <a:noFill/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700">
                  <a:latin typeface="Gill Sans MT" pitchFamily="34" charset="0"/>
                </a:rPr>
                <a:t>I moderni processori multi-core costituiscono dei mini-calcolatori a memoria condivisa</a:t>
              </a:r>
            </a:p>
          </p:txBody>
        </p:sp>
        <p:sp>
          <p:nvSpPr>
            <p:cNvPr id="11282" name="AutoShape 18"/>
            <p:cNvSpPr>
              <a:spLocks noChangeArrowheads="1"/>
            </p:cNvSpPr>
            <p:nvPr/>
          </p:nvSpPr>
          <p:spPr bwMode="auto">
            <a:xfrm rot="5400000">
              <a:off x="3648" y="2546"/>
              <a:ext cx="336" cy="52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noFill/>
            <a:ln w="2222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283" name="AutoShape 19"/>
            <p:cNvSpPr>
              <a:spLocks noChangeArrowheads="1"/>
            </p:cNvSpPr>
            <p:nvPr/>
          </p:nvSpPr>
          <p:spPr bwMode="auto">
            <a:xfrm rot="5400000">
              <a:off x="3656" y="1658"/>
              <a:ext cx="336" cy="528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noFill/>
            <a:ln w="22225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362" name="Text Box 98"/>
            <p:cNvSpPr txBox="1">
              <a:spLocks noChangeArrowheads="1"/>
            </p:cNvSpPr>
            <p:nvPr/>
          </p:nvSpPr>
          <p:spPr bwMode="auto">
            <a:xfrm>
              <a:off x="2392" y="2170"/>
              <a:ext cx="2856" cy="396"/>
            </a:xfrm>
            <a:prstGeom prst="rect">
              <a:avLst/>
            </a:prstGeom>
            <a:noFill/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700">
                  <a:latin typeface="Gill Sans MT" pitchFamily="34" charset="0"/>
                </a:rPr>
                <a:t>A differenza dei supercomputer, i core di un processore condividono alcune risorse</a:t>
              </a:r>
            </a:p>
          </p:txBody>
        </p:sp>
        <p:sp>
          <p:nvSpPr>
            <p:cNvPr id="11361" name="Text Box 97"/>
            <p:cNvSpPr txBox="1">
              <a:spLocks noChangeArrowheads="1"/>
            </p:cNvSpPr>
            <p:nvPr/>
          </p:nvSpPr>
          <p:spPr bwMode="auto">
            <a:xfrm>
              <a:off x="2392" y="3082"/>
              <a:ext cx="2856" cy="553"/>
            </a:xfrm>
            <a:prstGeom prst="rect">
              <a:avLst/>
            </a:prstGeom>
            <a:noFill/>
            <a:ln w="19050">
              <a:solidFill>
                <a:srgbClr val="333399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700" dirty="0">
                  <a:latin typeface="Gill Sans MT" pitchFamily="34" charset="0"/>
                </a:rPr>
                <a:t>L’uso simultaneo di più </a:t>
              </a:r>
              <a:r>
                <a:rPr lang="it-IT" sz="1700" dirty="0" err="1">
                  <a:latin typeface="Gill Sans MT" pitchFamily="34" charset="0"/>
                </a:rPr>
                <a:t>core</a:t>
              </a:r>
              <a:r>
                <a:rPr lang="it-IT" sz="1700" dirty="0">
                  <a:latin typeface="Gill Sans MT" pitchFamily="34" charset="0"/>
                </a:rPr>
                <a:t> provoca una piccola perdita di performance su ciascuno di essi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57199" y="1233488"/>
            <a:ext cx="5805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latin typeface="Gill Sans MT" pitchFamily="34" charset="0"/>
              </a:rPr>
              <a:t>Processori Grafici – </a:t>
            </a:r>
            <a:r>
              <a:rPr lang="it-IT" b="1" dirty="0" err="1" smtClean="0">
                <a:latin typeface="Gill Sans MT" pitchFamily="34" charset="0"/>
              </a:rPr>
              <a:t>Graphic</a:t>
            </a:r>
            <a:r>
              <a:rPr lang="it-IT" b="1" dirty="0" smtClean="0">
                <a:latin typeface="Gill Sans MT" pitchFamily="34" charset="0"/>
              </a:rPr>
              <a:t> Processing </a:t>
            </a:r>
            <a:r>
              <a:rPr lang="it-IT" b="1" dirty="0" err="1" smtClean="0">
                <a:latin typeface="Gill Sans MT" pitchFamily="34" charset="0"/>
              </a:rPr>
              <a:t>Unit</a:t>
            </a:r>
            <a:r>
              <a:rPr lang="it-IT" b="1" dirty="0" smtClean="0">
                <a:latin typeface="Gill Sans MT" pitchFamily="34" charset="0"/>
              </a:rPr>
              <a:t> (GPU)</a:t>
            </a:r>
            <a:endParaRPr lang="it-IT" b="1" dirty="0">
              <a:latin typeface="Gill Sans MT" pitchFamily="34" charset="0"/>
            </a:endParaRPr>
          </a:p>
        </p:txBody>
      </p:sp>
      <p:sp>
        <p:nvSpPr>
          <p:cNvPr id="11281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333399"/>
                </a:solidFill>
                <a:latin typeface="Gill Sans MT" pitchFamily="34" charset="0"/>
              </a:rPr>
              <a:t>Calcolatori </a:t>
            </a:r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68" name="Immagine 67" descr="g80diag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357" t="16710" r="1227" b="6917"/>
          <a:stretch>
            <a:fillRect/>
          </a:stretch>
        </p:blipFill>
        <p:spPr>
          <a:xfrm>
            <a:off x="526471" y="1636925"/>
            <a:ext cx="6761018" cy="4195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57199" y="1233488"/>
            <a:ext cx="5805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latin typeface="Gill Sans MT" pitchFamily="34" charset="0"/>
              </a:rPr>
              <a:t>CINECA – www.cineca.it</a:t>
            </a:r>
            <a:endParaRPr lang="it-IT" b="1" dirty="0">
              <a:latin typeface="Gill Sans MT" pitchFamily="34" charset="0"/>
            </a:endParaRPr>
          </a:p>
        </p:txBody>
      </p:sp>
      <p:sp>
        <p:nvSpPr>
          <p:cNvPr id="11281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333399"/>
                </a:solidFill>
                <a:latin typeface="Gill Sans MT" pitchFamily="34" charset="0"/>
              </a:rPr>
              <a:t>Calcolatori </a:t>
            </a:r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759" y="2281238"/>
            <a:ext cx="3833444" cy="3232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CasellaDiTesto 70"/>
          <p:cNvSpPr txBox="1"/>
          <p:nvPr/>
        </p:nvSpPr>
        <p:spPr>
          <a:xfrm>
            <a:off x="4461145" y="2369142"/>
            <a:ext cx="502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IBM – SP6</a:t>
            </a:r>
          </a:p>
          <a:p>
            <a:endParaRPr lang="it-IT" b="1" dirty="0" smtClean="0"/>
          </a:p>
          <a:p>
            <a:r>
              <a:rPr lang="it-IT" sz="1600" b="1" dirty="0" err="1" smtClean="0"/>
              <a:t>Model</a:t>
            </a:r>
            <a:r>
              <a:rPr lang="it-IT" sz="1600" dirty="0" smtClean="0"/>
              <a:t>: IBM </a:t>
            </a:r>
            <a:r>
              <a:rPr lang="it-IT" sz="1600" dirty="0" err="1" smtClean="0"/>
              <a:t>pSeries</a:t>
            </a:r>
            <a:r>
              <a:rPr lang="it-IT" sz="1600" dirty="0" smtClean="0"/>
              <a:t> 575</a:t>
            </a:r>
            <a:br>
              <a:rPr lang="it-IT" sz="1600" dirty="0" smtClean="0"/>
            </a:br>
            <a:r>
              <a:rPr lang="it-IT" sz="1600" b="1" dirty="0" err="1" smtClean="0"/>
              <a:t>Architecture</a:t>
            </a:r>
            <a:r>
              <a:rPr lang="it-IT" sz="1600" dirty="0" smtClean="0"/>
              <a:t>: IBM P6-575 </a:t>
            </a:r>
            <a:r>
              <a:rPr lang="it-IT" sz="1600" dirty="0" err="1" smtClean="0"/>
              <a:t>Infiniband</a:t>
            </a:r>
            <a:r>
              <a:rPr lang="it-IT" sz="1600" dirty="0" smtClean="0"/>
              <a:t> Cluster</a:t>
            </a:r>
            <a:br>
              <a:rPr lang="it-IT" sz="1600" dirty="0" smtClean="0"/>
            </a:br>
            <a:r>
              <a:rPr lang="it-IT" sz="1600" b="1" dirty="0" err="1" smtClean="0"/>
              <a:t>Processor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Type</a:t>
            </a:r>
            <a:r>
              <a:rPr lang="it-IT" sz="1600" dirty="0" smtClean="0"/>
              <a:t>: IBM Power6, 4.7 </a:t>
            </a:r>
            <a:r>
              <a:rPr lang="it-IT" sz="1600" dirty="0" err="1" smtClean="0"/>
              <a:t>GHz</a:t>
            </a:r>
            <a:endParaRPr lang="it-IT" sz="1600" dirty="0" smtClean="0"/>
          </a:p>
          <a:p>
            <a:r>
              <a:rPr lang="it-IT" sz="1600" b="1" dirty="0" err="1" smtClean="0"/>
              <a:t>Computing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Nodes</a:t>
            </a:r>
            <a:r>
              <a:rPr lang="it-IT" sz="1600" dirty="0" smtClean="0"/>
              <a:t>: 168 </a:t>
            </a:r>
            <a:br>
              <a:rPr lang="it-IT" sz="1600" dirty="0" smtClean="0"/>
            </a:br>
            <a:r>
              <a:rPr lang="it-IT" sz="1600" b="1" dirty="0" err="1" smtClean="0"/>
              <a:t>Computing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Cores</a:t>
            </a:r>
            <a:r>
              <a:rPr lang="it-IT" sz="1600" dirty="0" smtClean="0"/>
              <a:t>: 5376 (32/</a:t>
            </a:r>
            <a:r>
              <a:rPr lang="it-IT" sz="1600" dirty="0" err="1" smtClean="0"/>
              <a:t>node</a:t>
            </a:r>
            <a:r>
              <a:rPr lang="it-IT" sz="1600" dirty="0" smtClean="0"/>
              <a:t>)</a:t>
            </a:r>
            <a:br>
              <a:rPr lang="it-IT" sz="1600" dirty="0" smtClean="0"/>
            </a:br>
            <a:r>
              <a:rPr lang="it-IT" sz="1600" b="1" dirty="0" smtClean="0"/>
              <a:t>RAM</a:t>
            </a:r>
            <a:r>
              <a:rPr lang="it-IT" sz="1600" dirty="0" smtClean="0"/>
              <a:t>: 21 TB (128 GB/</a:t>
            </a:r>
            <a:r>
              <a:rPr lang="it-IT" sz="1600" dirty="0" err="1" smtClean="0"/>
              <a:t>node</a:t>
            </a:r>
            <a:r>
              <a:rPr lang="it-IT" sz="1600" dirty="0" smtClean="0"/>
              <a:t>)</a:t>
            </a:r>
            <a:br>
              <a:rPr lang="it-IT" sz="1600" dirty="0" smtClean="0"/>
            </a:br>
            <a:r>
              <a:rPr lang="it-IT" sz="1600" b="1" dirty="0" err="1" smtClean="0"/>
              <a:t>Internal</a:t>
            </a:r>
            <a:r>
              <a:rPr lang="it-IT" sz="1600" b="1" dirty="0" smtClean="0"/>
              <a:t> Network</a:t>
            </a:r>
            <a:r>
              <a:rPr lang="it-IT" sz="1600" dirty="0" smtClean="0"/>
              <a:t>: </a:t>
            </a:r>
            <a:r>
              <a:rPr lang="it-IT" sz="1600" dirty="0" err="1" smtClean="0"/>
              <a:t>Infiniband</a:t>
            </a:r>
            <a:r>
              <a:rPr lang="it-IT" sz="1600" dirty="0" smtClean="0"/>
              <a:t> x4 DDR</a:t>
            </a:r>
            <a:br>
              <a:rPr lang="it-IT" sz="1600" dirty="0" smtClean="0"/>
            </a:br>
            <a:r>
              <a:rPr lang="it-IT" sz="1600" b="1" dirty="0" smtClean="0"/>
              <a:t>Disk </a:t>
            </a:r>
            <a:r>
              <a:rPr lang="it-IT" sz="1600" b="1" dirty="0" err="1" smtClean="0"/>
              <a:t>Space</a:t>
            </a:r>
            <a:r>
              <a:rPr lang="it-IT" sz="1600" dirty="0" smtClean="0"/>
              <a:t>: 1.2 PB</a:t>
            </a:r>
            <a:br>
              <a:rPr lang="it-IT" sz="1600" dirty="0" smtClean="0"/>
            </a:br>
            <a:r>
              <a:rPr lang="it-IT" sz="1600" b="1" dirty="0" err="1" smtClean="0"/>
              <a:t>Peak</a:t>
            </a:r>
            <a:r>
              <a:rPr lang="it-IT" sz="1600" b="1" dirty="0" smtClean="0"/>
              <a:t> Performance</a:t>
            </a:r>
            <a:r>
              <a:rPr lang="it-IT" sz="1600" dirty="0" smtClean="0"/>
              <a:t>: 101 </a:t>
            </a:r>
            <a:r>
              <a:rPr lang="it-IT" sz="1600" dirty="0" err="1" smtClean="0"/>
              <a:t>TFlop</a:t>
            </a:r>
            <a:r>
              <a:rPr lang="it-IT" sz="1600" dirty="0" smtClean="0"/>
              <a:t>/s</a:t>
            </a:r>
          </a:p>
          <a:p>
            <a:r>
              <a:rPr lang="it-IT" sz="1600" b="1" dirty="0" smtClean="0"/>
              <a:t>Top 500 </a:t>
            </a:r>
            <a:r>
              <a:rPr lang="it-IT" sz="1600" b="1" dirty="0" err="1" smtClean="0"/>
              <a:t>rank</a:t>
            </a:r>
            <a:r>
              <a:rPr lang="it-IT" sz="1600" b="1" dirty="0" smtClean="0"/>
              <a:t>:</a:t>
            </a:r>
            <a:r>
              <a:rPr lang="it-IT" sz="1600" dirty="0" smtClean="0"/>
              <a:t> 116</a:t>
            </a:r>
            <a:endParaRPr lang="it-IT" sz="1600" dirty="0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457199" y="1233488"/>
            <a:ext cx="5805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latin typeface="Gill Sans MT" pitchFamily="34" charset="0"/>
              </a:rPr>
              <a:t>CINECA – www.cineca.it</a:t>
            </a:r>
            <a:endParaRPr lang="it-IT" b="1" dirty="0">
              <a:latin typeface="Gill Sans MT" pitchFamily="34" charset="0"/>
            </a:endParaRPr>
          </a:p>
        </p:txBody>
      </p:sp>
      <p:sp>
        <p:nvSpPr>
          <p:cNvPr id="11281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>
                <a:solidFill>
                  <a:srgbClr val="333399"/>
                </a:solidFill>
                <a:latin typeface="Gill Sans MT" pitchFamily="34" charset="0"/>
              </a:rPr>
              <a:t>Calcolatori </a:t>
            </a:r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Paralleli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4890650" y="2369142"/>
            <a:ext cx="502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FERMI</a:t>
            </a:r>
          </a:p>
          <a:p>
            <a:endParaRPr lang="it-IT" b="1" dirty="0" smtClean="0"/>
          </a:p>
          <a:p>
            <a:r>
              <a:rPr lang="it-IT" sz="1600" b="1" dirty="0" err="1" smtClean="0"/>
              <a:t>Model</a:t>
            </a:r>
            <a:r>
              <a:rPr lang="it-IT" sz="1600" dirty="0" smtClean="0"/>
              <a:t>: IBM </a:t>
            </a:r>
            <a:r>
              <a:rPr lang="it-IT" sz="1600" dirty="0" err="1" smtClean="0"/>
              <a:t>Blue</a:t>
            </a:r>
            <a:r>
              <a:rPr lang="it-IT" sz="1600" dirty="0" smtClean="0"/>
              <a:t> Gene/Q</a:t>
            </a:r>
            <a:br>
              <a:rPr lang="it-IT" sz="1600" dirty="0" smtClean="0"/>
            </a:br>
            <a:r>
              <a:rPr lang="it-IT" sz="1600" b="1" dirty="0" err="1" smtClean="0"/>
              <a:t>Architecture</a:t>
            </a:r>
            <a:r>
              <a:rPr lang="it-IT" sz="1600" dirty="0" smtClean="0"/>
              <a:t>: </a:t>
            </a:r>
            <a:r>
              <a:rPr lang="it-IT" sz="1600" dirty="0" err="1" smtClean="0"/>
              <a:t>Blue</a:t>
            </a:r>
            <a:r>
              <a:rPr lang="it-IT" sz="1600" dirty="0" smtClean="0"/>
              <a:t> Gene</a:t>
            </a:r>
            <a:br>
              <a:rPr lang="it-IT" sz="1600" dirty="0" smtClean="0"/>
            </a:br>
            <a:r>
              <a:rPr lang="it-IT" sz="1600" b="1" dirty="0" err="1" smtClean="0"/>
              <a:t>Processor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Type</a:t>
            </a:r>
            <a:r>
              <a:rPr lang="it-IT" sz="1600" dirty="0" smtClean="0"/>
              <a:t>: IBM PowerA2, 1.6 </a:t>
            </a:r>
            <a:r>
              <a:rPr lang="it-IT" sz="1600" dirty="0" err="1" smtClean="0"/>
              <a:t>GHz</a:t>
            </a:r>
            <a:endParaRPr lang="it-IT" sz="1600" dirty="0" smtClean="0"/>
          </a:p>
          <a:p>
            <a:r>
              <a:rPr lang="it-IT" sz="1600" b="1" dirty="0" err="1" smtClean="0"/>
              <a:t>Computing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Nodes</a:t>
            </a:r>
            <a:r>
              <a:rPr lang="it-IT" sz="1600" dirty="0" smtClean="0"/>
              <a:t>: 10240 </a:t>
            </a:r>
            <a:br>
              <a:rPr lang="it-IT" sz="1600" dirty="0" smtClean="0"/>
            </a:br>
            <a:r>
              <a:rPr lang="it-IT" sz="1600" b="1" dirty="0" err="1" smtClean="0"/>
              <a:t>Computing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Cores</a:t>
            </a:r>
            <a:r>
              <a:rPr lang="it-IT" sz="1600" dirty="0" smtClean="0"/>
              <a:t>: 163’840 (16/</a:t>
            </a:r>
            <a:r>
              <a:rPr lang="it-IT" sz="1600" dirty="0" err="1" smtClean="0"/>
              <a:t>node</a:t>
            </a:r>
            <a:r>
              <a:rPr lang="it-IT" sz="1600" dirty="0" smtClean="0"/>
              <a:t>)</a:t>
            </a:r>
            <a:br>
              <a:rPr lang="it-IT" sz="1600" dirty="0" smtClean="0"/>
            </a:br>
            <a:r>
              <a:rPr lang="it-IT" sz="1600" b="1" dirty="0" smtClean="0"/>
              <a:t>RAM</a:t>
            </a:r>
            <a:r>
              <a:rPr lang="it-IT" sz="1600" dirty="0" smtClean="0"/>
              <a:t>: 164 TB (16 GB/</a:t>
            </a:r>
            <a:r>
              <a:rPr lang="it-IT" sz="1600" dirty="0" err="1" smtClean="0"/>
              <a:t>node</a:t>
            </a:r>
            <a:r>
              <a:rPr lang="it-IT" sz="1600" dirty="0" smtClean="0"/>
              <a:t>)</a:t>
            </a:r>
            <a:br>
              <a:rPr lang="it-IT" sz="1600" dirty="0" smtClean="0"/>
            </a:br>
            <a:r>
              <a:rPr lang="it-IT" sz="1600" b="1" dirty="0" err="1" smtClean="0"/>
              <a:t>Internal</a:t>
            </a:r>
            <a:r>
              <a:rPr lang="it-IT" sz="1600" b="1" dirty="0" smtClean="0"/>
              <a:t> Network</a:t>
            </a:r>
            <a:r>
              <a:rPr lang="it-IT" sz="1600" dirty="0" smtClean="0"/>
              <a:t>: 100 </a:t>
            </a:r>
            <a:r>
              <a:rPr lang="it-IT" sz="1600" dirty="0" err="1" smtClean="0"/>
              <a:t>Gbyte</a:t>
            </a:r>
            <a:r>
              <a:rPr lang="it-IT" sz="1600" dirty="0" smtClean="0"/>
              <a:t>/s</a:t>
            </a:r>
            <a:br>
              <a:rPr lang="it-IT" sz="1600" dirty="0" smtClean="0"/>
            </a:br>
            <a:r>
              <a:rPr lang="it-IT" sz="1600" b="1" dirty="0" smtClean="0"/>
              <a:t>Disk </a:t>
            </a:r>
            <a:r>
              <a:rPr lang="it-IT" sz="1600" b="1" dirty="0" err="1" smtClean="0"/>
              <a:t>Space</a:t>
            </a:r>
            <a:r>
              <a:rPr lang="it-IT" sz="1600" dirty="0" smtClean="0"/>
              <a:t>: ???</a:t>
            </a:r>
            <a:br>
              <a:rPr lang="it-IT" sz="1600" dirty="0" smtClean="0"/>
            </a:br>
            <a:r>
              <a:rPr lang="it-IT" sz="1600" b="1" dirty="0" err="1" smtClean="0"/>
              <a:t>Peak</a:t>
            </a:r>
            <a:r>
              <a:rPr lang="it-IT" sz="1600" b="1" dirty="0" smtClean="0"/>
              <a:t> Performance</a:t>
            </a:r>
            <a:r>
              <a:rPr lang="it-IT" sz="1600" dirty="0" smtClean="0"/>
              <a:t>: 2’100 </a:t>
            </a:r>
            <a:r>
              <a:rPr lang="it-IT" sz="1600" dirty="0" err="1" smtClean="0"/>
              <a:t>TFlop</a:t>
            </a:r>
            <a:r>
              <a:rPr lang="it-IT" sz="1600" dirty="0" smtClean="0"/>
              <a:t>/s</a:t>
            </a:r>
          </a:p>
          <a:p>
            <a:r>
              <a:rPr lang="it-IT" sz="1600" b="1" dirty="0" smtClean="0"/>
              <a:t>Top 500 </a:t>
            </a:r>
            <a:r>
              <a:rPr lang="it-IT" sz="1600" b="1" dirty="0" err="1" smtClean="0"/>
              <a:t>rank</a:t>
            </a:r>
            <a:r>
              <a:rPr lang="it-IT" sz="1600" b="1" dirty="0" smtClean="0"/>
              <a:t>:</a:t>
            </a:r>
            <a:r>
              <a:rPr lang="it-IT" sz="1600" dirty="0" smtClean="0"/>
              <a:t> ???</a:t>
            </a:r>
            <a:endParaRPr lang="it-IT" sz="16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3130" y="2355283"/>
            <a:ext cx="5029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IBM – SP6</a:t>
            </a:r>
          </a:p>
          <a:p>
            <a:endParaRPr lang="it-IT" b="1" dirty="0" smtClean="0"/>
          </a:p>
          <a:p>
            <a:r>
              <a:rPr lang="it-IT" sz="1600" b="1" dirty="0" err="1" smtClean="0"/>
              <a:t>Model</a:t>
            </a:r>
            <a:r>
              <a:rPr lang="it-IT" sz="1600" dirty="0" smtClean="0"/>
              <a:t>: IBM </a:t>
            </a:r>
            <a:r>
              <a:rPr lang="it-IT" sz="1600" dirty="0" err="1" smtClean="0"/>
              <a:t>pSeries</a:t>
            </a:r>
            <a:r>
              <a:rPr lang="it-IT" sz="1600" dirty="0" smtClean="0"/>
              <a:t> 575</a:t>
            </a:r>
            <a:br>
              <a:rPr lang="it-IT" sz="1600" dirty="0" smtClean="0"/>
            </a:br>
            <a:r>
              <a:rPr lang="it-IT" sz="1600" b="1" dirty="0" err="1" smtClean="0"/>
              <a:t>Architecture</a:t>
            </a:r>
            <a:r>
              <a:rPr lang="it-IT" sz="1600" dirty="0" smtClean="0"/>
              <a:t>: IBM P6-575 </a:t>
            </a:r>
            <a:r>
              <a:rPr lang="it-IT" sz="1600" dirty="0" err="1" smtClean="0"/>
              <a:t>Infiniband</a:t>
            </a:r>
            <a:r>
              <a:rPr lang="it-IT" sz="1600" dirty="0" smtClean="0"/>
              <a:t> Cluster</a:t>
            </a:r>
            <a:br>
              <a:rPr lang="it-IT" sz="1600" dirty="0" smtClean="0"/>
            </a:br>
            <a:r>
              <a:rPr lang="it-IT" sz="1600" b="1" dirty="0" err="1" smtClean="0"/>
              <a:t>Processor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Type</a:t>
            </a:r>
            <a:r>
              <a:rPr lang="it-IT" sz="1600" dirty="0" smtClean="0"/>
              <a:t>: IBM Power6, 4.7 </a:t>
            </a:r>
            <a:r>
              <a:rPr lang="it-IT" sz="1600" dirty="0" err="1" smtClean="0"/>
              <a:t>GHz</a:t>
            </a:r>
            <a:endParaRPr lang="it-IT" sz="1600" dirty="0" smtClean="0"/>
          </a:p>
          <a:p>
            <a:r>
              <a:rPr lang="it-IT" sz="1600" b="1" dirty="0" err="1" smtClean="0"/>
              <a:t>Computing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Nodes</a:t>
            </a:r>
            <a:r>
              <a:rPr lang="it-IT" sz="1600" dirty="0" smtClean="0"/>
              <a:t>: 168 </a:t>
            </a:r>
            <a:br>
              <a:rPr lang="it-IT" sz="1600" dirty="0" smtClean="0"/>
            </a:br>
            <a:r>
              <a:rPr lang="it-IT" sz="1600" b="1" dirty="0" err="1" smtClean="0"/>
              <a:t>Computing</a:t>
            </a:r>
            <a:r>
              <a:rPr lang="it-IT" sz="1600" b="1" dirty="0" smtClean="0"/>
              <a:t> </a:t>
            </a:r>
            <a:r>
              <a:rPr lang="it-IT" sz="1600" b="1" dirty="0" err="1" smtClean="0"/>
              <a:t>Cores</a:t>
            </a:r>
            <a:r>
              <a:rPr lang="it-IT" sz="1600" dirty="0" smtClean="0"/>
              <a:t>: 5376 (32/</a:t>
            </a:r>
            <a:r>
              <a:rPr lang="it-IT" sz="1600" dirty="0" err="1" smtClean="0"/>
              <a:t>node</a:t>
            </a:r>
            <a:r>
              <a:rPr lang="it-IT" sz="1600" dirty="0" smtClean="0"/>
              <a:t>)</a:t>
            </a:r>
            <a:br>
              <a:rPr lang="it-IT" sz="1600" dirty="0" smtClean="0"/>
            </a:br>
            <a:r>
              <a:rPr lang="it-IT" sz="1600" b="1" dirty="0" smtClean="0"/>
              <a:t>RAM</a:t>
            </a:r>
            <a:r>
              <a:rPr lang="it-IT" sz="1600" dirty="0" smtClean="0"/>
              <a:t>: 21 TB (128 GB/</a:t>
            </a:r>
            <a:r>
              <a:rPr lang="it-IT" sz="1600" dirty="0" err="1" smtClean="0"/>
              <a:t>node</a:t>
            </a:r>
            <a:r>
              <a:rPr lang="it-IT" sz="1600" dirty="0" smtClean="0"/>
              <a:t>)</a:t>
            </a:r>
            <a:br>
              <a:rPr lang="it-IT" sz="1600" dirty="0" smtClean="0"/>
            </a:br>
            <a:r>
              <a:rPr lang="it-IT" sz="1600" b="1" dirty="0" err="1" smtClean="0"/>
              <a:t>Internal</a:t>
            </a:r>
            <a:r>
              <a:rPr lang="it-IT" sz="1600" b="1" dirty="0" smtClean="0"/>
              <a:t> Network</a:t>
            </a:r>
            <a:r>
              <a:rPr lang="it-IT" sz="1600" dirty="0" smtClean="0"/>
              <a:t>: 20 </a:t>
            </a:r>
            <a:r>
              <a:rPr lang="it-IT" sz="1600" dirty="0" err="1" smtClean="0"/>
              <a:t>Gbytes</a:t>
            </a:r>
            <a:r>
              <a:rPr lang="it-IT" sz="1600" dirty="0" smtClean="0"/>
              <a:t>/s</a:t>
            </a:r>
            <a:br>
              <a:rPr lang="it-IT" sz="1600" dirty="0" smtClean="0"/>
            </a:br>
            <a:r>
              <a:rPr lang="it-IT" sz="1600" b="1" dirty="0" smtClean="0"/>
              <a:t>Disk </a:t>
            </a:r>
            <a:r>
              <a:rPr lang="it-IT" sz="1600" b="1" dirty="0" err="1" smtClean="0"/>
              <a:t>Space</a:t>
            </a:r>
            <a:r>
              <a:rPr lang="it-IT" sz="1600" dirty="0" smtClean="0"/>
              <a:t>: 1.2 PB</a:t>
            </a:r>
            <a:br>
              <a:rPr lang="it-IT" sz="1600" dirty="0" smtClean="0"/>
            </a:br>
            <a:r>
              <a:rPr lang="it-IT" sz="1600" b="1" dirty="0" err="1" smtClean="0"/>
              <a:t>Peak</a:t>
            </a:r>
            <a:r>
              <a:rPr lang="it-IT" sz="1600" b="1" dirty="0" smtClean="0"/>
              <a:t> Performance</a:t>
            </a:r>
            <a:r>
              <a:rPr lang="it-IT" sz="1600" dirty="0" smtClean="0"/>
              <a:t>: 101 </a:t>
            </a:r>
            <a:r>
              <a:rPr lang="it-IT" sz="1600" dirty="0" err="1" smtClean="0"/>
              <a:t>TFlop</a:t>
            </a:r>
            <a:r>
              <a:rPr lang="it-IT" sz="1600" dirty="0" smtClean="0"/>
              <a:t>/s</a:t>
            </a:r>
          </a:p>
          <a:p>
            <a:r>
              <a:rPr lang="it-IT" sz="1600" b="1" dirty="0" smtClean="0"/>
              <a:t>Top 500 </a:t>
            </a:r>
            <a:r>
              <a:rPr lang="it-IT" sz="1600" b="1" dirty="0" err="1" smtClean="0"/>
              <a:t>rank</a:t>
            </a:r>
            <a:r>
              <a:rPr lang="it-IT" sz="1600" b="1" dirty="0" smtClean="0"/>
              <a:t>:</a:t>
            </a:r>
            <a:r>
              <a:rPr lang="it-IT" sz="1600" dirty="0" smtClean="0"/>
              <a:t> 116</a:t>
            </a:r>
            <a:endParaRPr lang="it-IT" sz="1600" dirty="0"/>
          </a:p>
        </p:txBody>
      </p:sp>
      <p:sp>
        <p:nvSpPr>
          <p:cNvPr id="12" name="AutoShape 58"/>
          <p:cNvSpPr>
            <a:spLocks noChangeArrowheads="1"/>
          </p:cNvSpPr>
          <p:nvPr/>
        </p:nvSpPr>
        <p:spPr bwMode="auto">
          <a:xfrm rot="10800000" flipH="1" flipV="1">
            <a:off x="4102568" y="3909733"/>
            <a:ext cx="515937" cy="327025"/>
          </a:xfrm>
          <a:prstGeom prst="rightArrow">
            <a:avLst>
              <a:gd name="adj1" fmla="val 50000"/>
              <a:gd name="adj2" fmla="val 39442"/>
            </a:avLst>
          </a:prstGeom>
          <a:solidFill>
            <a:srgbClr val="666699"/>
          </a:solidFill>
          <a:ln w="19050" algn="ctr">
            <a:solidFill>
              <a:srgbClr val="66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2304535" y="1428170"/>
            <a:ext cx="3581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 dirty="0">
                <a:latin typeface="Gill Sans MT" pitchFamily="34" charset="0"/>
              </a:rPr>
              <a:t>Programmazione Sequenziale</a:t>
            </a:r>
          </a:p>
        </p:txBody>
      </p:sp>
      <p:sp>
        <p:nvSpPr>
          <p:cNvPr id="923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solidFill>
                  <a:srgbClr val="333399"/>
                </a:solidFill>
                <a:latin typeface="Gill Sans MT" pitchFamily="34" charset="0"/>
              </a:rPr>
              <a:t>Calcolo Sequenziale e Calcolo Parallello</a:t>
            </a:r>
          </a:p>
        </p:txBody>
      </p: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3091935" y="2139370"/>
            <a:ext cx="2336800" cy="2984500"/>
            <a:chOff x="928" y="1432"/>
            <a:chExt cx="1472" cy="1880"/>
          </a:xfrm>
        </p:grpSpPr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928" y="1432"/>
              <a:ext cx="888" cy="312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it-IT"/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1112" y="1481"/>
              <a:ext cx="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Input</a:t>
              </a: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932" y="3000"/>
              <a:ext cx="888" cy="312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34" name="Text Box 18"/>
            <p:cNvSpPr txBox="1">
              <a:spLocks noChangeArrowheads="1"/>
            </p:cNvSpPr>
            <p:nvPr/>
          </p:nvSpPr>
          <p:spPr bwMode="auto">
            <a:xfrm>
              <a:off x="1036" y="3049"/>
              <a:ext cx="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Output</a:t>
              </a:r>
            </a:p>
          </p:txBody>
        </p:sp>
        <p:sp>
          <p:nvSpPr>
            <p:cNvPr id="9235" name="AutoShape 19"/>
            <p:cNvSpPr>
              <a:spLocks noChangeArrowheads="1"/>
            </p:cNvSpPr>
            <p:nvPr/>
          </p:nvSpPr>
          <p:spPr bwMode="auto">
            <a:xfrm>
              <a:off x="1336" y="1744"/>
              <a:ext cx="88" cy="1256"/>
            </a:xfrm>
            <a:prstGeom prst="downArrow">
              <a:avLst>
                <a:gd name="adj1" fmla="val 55361"/>
                <a:gd name="adj2" fmla="val 636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9" name="AutoShape 43"/>
            <p:cNvSpPr>
              <a:spLocks/>
            </p:cNvSpPr>
            <p:nvPr/>
          </p:nvSpPr>
          <p:spPr bwMode="auto">
            <a:xfrm>
              <a:off x="1480" y="1792"/>
              <a:ext cx="240" cy="1104"/>
            </a:xfrm>
            <a:prstGeom prst="rightBrace">
              <a:avLst>
                <a:gd name="adj1" fmla="val 38333"/>
                <a:gd name="adj2" fmla="val 50000"/>
              </a:avLst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60" name="Text Box 44"/>
            <p:cNvSpPr txBox="1">
              <a:spLocks noChangeArrowheads="1"/>
            </p:cNvSpPr>
            <p:nvPr/>
          </p:nvSpPr>
          <p:spPr bwMode="auto">
            <a:xfrm>
              <a:off x="1712" y="2216"/>
              <a:ext cx="6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/>
                <a:t>1 thread</a:t>
              </a:r>
            </a:p>
          </p:txBody>
        </p:sp>
      </p:grpSp>
      <p:sp>
        <p:nvSpPr>
          <p:cNvPr id="15" name="Figura a mano libera 14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37309" y="5403275"/>
            <a:ext cx="7218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Linguaggi di programmazione</a:t>
            </a:r>
            <a:r>
              <a:rPr lang="it-IT" dirty="0" smtClean="0"/>
              <a:t>: Fortran, C, C++, Java, </a:t>
            </a:r>
            <a:r>
              <a:rPr lang="it-IT" dirty="0" err="1" smtClean="0"/>
              <a:t>Python</a:t>
            </a:r>
            <a:r>
              <a:rPr lang="it-IT" dirty="0" smtClean="0"/>
              <a:t>,….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101589" y="1386605"/>
            <a:ext cx="3999345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latin typeface="Gill Sans MT" pitchFamily="34" charset="0"/>
              </a:rPr>
              <a:t>Programmazione </a:t>
            </a:r>
            <a:r>
              <a:rPr lang="it-IT" dirty="0" smtClean="0">
                <a:latin typeface="Gill Sans MT" pitchFamily="34" charset="0"/>
              </a:rPr>
              <a:t>Multiprocessore</a:t>
            </a:r>
          </a:p>
          <a:p>
            <a:pPr algn="ctr">
              <a:spcBef>
                <a:spcPct val="50000"/>
              </a:spcBef>
            </a:pPr>
            <a:r>
              <a:rPr lang="it-IT" dirty="0" smtClean="0">
                <a:latin typeface="Gill Sans MT" pitchFamily="34" charset="0"/>
              </a:rPr>
              <a:t>Memoria Distribuita</a:t>
            </a:r>
            <a:endParaRPr lang="it-IT" dirty="0">
              <a:latin typeface="Gill Sans MT" pitchFamily="34" charset="0"/>
            </a:endParaRPr>
          </a:p>
        </p:txBody>
      </p:sp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4432300" y="1387760"/>
            <a:ext cx="35814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dirty="0">
                <a:latin typeface="Gill Sans MT" pitchFamily="34" charset="0"/>
              </a:rPr>
              <a:t>Programmazione </a:t>
            </a:r>
            <a:r>
              <a:rPr lang="it-IT" dirty="0" err="1" smtClean="0">
                <a:latin typeface="Gill Sans MT" pitchFamily="34" charset="0"/>
              </a:rPr>
              <a:t>Multi-Thread</a:t>
            </a:r>
            <a:endParaRPr lang="it-IT" dirty="0" smtClean="0">
              <a:latin typeface="Gill Sans MT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it-IT" dirty="0" smtClean="0">
                <a:latin typeface="Gill Sans MT" pitchFamily="34" charset="0"/>
              </a:rPr>
              <a:t>Memoria Condivisa</a:t>
            </a:r>
            <a:endParaRPr lang="it-IT" dirty="0">
              <a:latin typeface="Gill Sans MT" pitchFamily="34" charset="0"/>
            </a:endParaRPr>
          </a:p>
        </p:txBody>
      </p:sp>
      <p:sp>
        <p:nvSpPr>
          <p:cNvPr id="923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solidFill>
                  <a:srgbClr val="333399"/>
                </a:solidFill>
                <a:latin typeface="Gill Sans MT" pitchFamily="34" charset="0"/>
              </a:rPr>
              <a:t>Calcolo Sequenziale e Calcolo Parallello</a:t>
            </a:r>
          </a:p>
        </p:txBody>
      </p:sp>
      <p:grpSp>
        <p:nvGrpSpPr>
          <p:cNvPr id="9258" name="Group 42"/>
          <p:cNvGrpSpPr>
            <a:grpSpLocks/>
          </p:cNvGrpSpPr>
          <p:nvPr/>
        </p:nvGrpSpPr>
        <p:grpSpPr bwMode="auto">
          <a:xfrm>
            <a:off x="5227638" y="2209800"/>
            <a:ext cx="3281362" cy="2984500"/>
            <a:chOff x="3029" y="1584"/>
            <a:chExt cx="2067" cy="1880"/>
          </a:xfrm>
        </p:grpSpPr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3160" y="1584"/>
              <a:ext cx="888" cy="312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37" name="Text Box 21"/>
            <p:cNvSpPr txBox="1">
              <a:spLocks noChangeArrowheads="1"/>
            </p:cNvSpPr>
            <p:nvPr/>
          </p:nvSpPr>
          <p:spPr bwMode="auto">
            <a:xfrm>
              <a:off x="3344" y="1633"/>
              <a:ext cx="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Input</a:t>
              </a:r>
            </a:p>
          </p:txBody>
        </p:sp>
        <p:sp>
          <p:nvSpPr>
            <p:cNvPr id="9238" name="Rectangle 22"/>
            <p:cNvSpPr>
              <a:spLocks noChangeArrowheads="1"/>
            </p:cNvSpPr>
            <p:nvPr/>
          </p:nvSpPr>
          <p:spPr bwMode="auto">
            <a:xfrm>
              <a:off x="3164" y="3152"/>
              <a:ext cx="888" cy="312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39" name="Text Box 23"/>
            <p:cNvSpPr txBox="1">
              <a:spLocks noChangeArrowheads="1"/>
            </p:cNvSpPr>
            <p:nvPr/>
          </p:nvSpPr>
          <p:spPr bwMode="auto">
            <a:xfrm>
              <a:off x="3268" y="3201"/>
              <a:ext cx="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Output</a:t>
              </a:r>
            </a:p>
          </p:txBody>
        </p:sp>
        <p:sp>
          <p:nvSpPr>
            <p:cNvPr id="9240" name="AutoShape 24"/>
            <p:cNvSpPr>
              <a:spLocks noChangeArrowheads="1"/>
            </p:cNvSpPr>
            <p:nvPr/>
          </p:nvSpPr>
          <p:spPr bwMode="auto">
            <a:xfrm>
              <a:off x="3576" y="1896"/>
              <a:ext cx="88" cy="264"/>
            </a:xfrm>
            <a:prstGeom prst="downArrow">
              <a:avLst>
                <a:gd name="adj1" fmla="val 47056"/>
                <a:gd name="adj2" fmla="val 32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45" name="AutoShape 29"/>
            <p:cNvSpPr>
              <a:spLocks noChangeArrowheads="1"/>
            </p:cNvSpPr>
            <p:nvPr/>
          </p:nvSpPr>
          <p:spPr bwMode="auto">
            <a:xfrm>
              <a:off x="3576" y="2888"/>
              <a:ext cx="88" cy="264"/>
            </a:xfrm>
            <a:prstGeom prst="downArrow">
              <a:avLst>
                <a:gd name="adj1" fmla="val 47056"/>
                <a:gd name="adj2" fmla="val 32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3029" y="2680"/>
              <a:ext cx="1184" cy="20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49" name="Text Box 33"/>
            <p:cNvSpPr txBox="1">
              <a:spLocks noChangeArrowheads="1"/>
            </p:cNvSpPr>
            <p:nvPr/>
          </p:nvSpPr>
          <p:spPr bwMode="auto">
            <a:xfrm>
              <a:off x="3341" y="2673"/>
              <a:ext cx="5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Join</a:t>
              </a:r>
            </a:p>
          </p:txBody>
        </p:sp>
        <p:sp>
          <p:nvSpPr>
            <p:cNvPr id="9250" name="Rectangle 34"/>
            <p:cNvSpPr>
              <a:spLocks noChangeArrowheads="1"/>
            </p:cNvSpPr>
            <p:nvPr/>
          </p:nvSpPr>
          <p:spPr bwMode="auto">
            <a:xfrm>
              <a:off x="3029" y="2168"/>
              <a:ext cx="1184" cy="20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1" name="Text Box 35"/>
            <p:cNvSpPr txBox="1">
              <a:spLocks noChangeArrowheads="1"/>
            </p:cNvSpPr>
            <p:nvPr/>
          </p:nvSpPr>
          <p:spPr bwMode="auto">
            <a:xfrm>
              <a:off x="3341" y="2161"/>
              <a:ext cx="5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Fork</a:t>
              </a:r>
            </a:p>
          </p:txBody>
        </p:sp>
        <p:sp>
          <p:nvSpPr>
            <p:cNvPr id="9252" name="AutoShape 36"/>
            <p:cNvSpPr>
              <a:spLocks noChangeArrowheads="1"/>
            </p:cNvSpPr>
            <p:nvPr/>
          </p:nvSpPr>
          <p:spPr bwMode="auto">
            <a:xfrm>
              <a:off x="3096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3" name="AutoShape 37"/>
            <p:cNvSpPr>
              <a:spLocks noChangeArrowheads="1"/>
            </p:cNvSpPr>
            <p:nvPr/>
          </p:nvSpPr>
          <p:spPr bwMode="auto">
            <a:xfrm>
              <a:off x="3392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4" name="AutoShape 38"/>
            <p:cNvSpPr>
              <a:spLocks noChangeArrowheads="1"/>
            </p:cNvSpPr>
            <p:nvPr/>
          </p:nvSpPr>
          <p:spPr bwMode="auto">
            <a:xfrm>
              <a:off x="3744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5" name="AutoShape 39"/>
            <p:cNvSpPr>
              <a:spLocks noChangeArrowheads="1"/>
            </p:cNvSpPr>
            <p:nvPr/>
          </p:nvSpPr>
          <p:spPr bwMode="auto">
            <a:xfrm>
              <a:off x="4040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6" name="AutoShape 40"/>
            <p:cNvSpPr>
              <a:spLocks/>
            </p:cNvSpPr>
            <p:nvPr/>
          </p:nvSpPr>
          <p:spPr bwMode="auto">
            <a:xfrm>
              <a:off x="4280" y="2288"/>
              <a:ext cx="168" cy="448"/>
            </a:xfrm>
            <a:prstGeom prst="rightBrace">
              <a:avLst>
                <a:gd name="adj1" fmla="val 22222"/>
                <a:gd name="adj2" fmla="val 50000"/>
              </a:avLst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57" name="Text Box 41"/>
            <p:cNvSpPr txBox="1">
              <a:spLocks noChangeArrowheads="1"/>
            </p:cNvSpPr>
            <p:nvPr/>
          </p:nvSpPr>
          <p:spPr bwMode="auto">
            <a:xfrm>
              <a:off x="4440" y="2320"/>
              <a:ext cx="65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/>
                <a:t>team of threads</a:t>
              </a:r>
            </a:p>
          </p:txBody>
        </p:sp>
      </p:grpSp>
      <p:grpSp>
        <p:nvGrpSpPr>
          <p:cNvPr id="70" name="Gruppo 69"/>
          <p:cNvGrpSpPr/>
          <p:nvPr/>
        </p:nvGrpSpPr>
        <p:grpSpPr>
          <a:xfrm>
            <a:off x="69275" y="2225675"/>
            <a:ext cx="3931255" cy="2995168"/>
            <a:chOff x="69275" y="2225675"/>
            <a:chExt cx="3931255" cy="2995168"/>
          </a:xfrm>
        </p:grpSpPr>
        <p:grpSp>
          <p:nvGrpSpPr>
            <p:cNvPr id="34" name="Gruppo 33"/>
            <p:cNvGrpSpPr/>
            <p:nvPr/>
          </p:nvGrpSpPr>
          <p:grpSpPr>
            <a:xfrm>
              <a:off x="69275" y="2225675"/>
              <a:ext cx="1050691" cy="2984500"/>
              <a:chOff x="1193800" y="2222500"/>
              <a:chExt cx="1416050" cy="2984500"/>
            </a:xfrm>
          </p:grpSpPr>
          <p:sp>
            <p:nvSpPr>
              <p:cNvPr id="35" name="Rectangle 15"/>
              <p:cNvSpPr>
                <a:spLocks noChangeArrowheads="1"/>
              </p:cNvSpPr>
              <p:nvPr/>
            </p:nvSpPr>
            <p:spPr bwMode="auto">
              <a:xfrm>
                <a:off x="1193800" y="2222500"/>
                <a:ext cx="1409700" cy="495300"/>
              </a:xfrm>
              <a:prstGeom prst="rect">
                <a:avLst/>
              </a:prstGeom>
              <a:solidFill>
                <a:srgbClr val="6666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36" name="Text Box 16"/>
              <p:cNvSpPr txBox="1">
                <a:spLocks noChangeArrowheads="1"/>
              </p:cNvSpPr>
              <p:nvPr/>
            </p:nvSpPr>
            <p:spPr bwMode="auto">
              <a:xfrm>
                <a:off x="1339150" y="2300288"/>
                <a:ext cx="1137718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dirty="0"/>
                  <a:t>Input</a:t>
                </a:r>
              </a:p>
            </p:txBody>
          </p:sp>
          <p:sp>
            <p:nvSpPr>
              <p:cNvPr id="37" name="Rectangle 17"/>
              <p:cNvSpPr>
                <a:spLocks noChangeArrowheads="1"/>
              </p:cNvSpPr>
              <p:nvPr/>
            </p:nvSpPr>
            <p:spPr bwMode="auto">
              <a:xfrm>
                <a:off x="1200150" y="4711700"/>
                <a:ext cx="1409700" cy="495300"/>
              </a:xfrm>
              <a:prstGeom prst="rect">
                <a:avLst/>
              </a:prstGeom>
              <a:solidFill>
                <a:srgbClr val="6666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8" name="Text Box 18"/>
              <p:cNvSpPr txBox="1">
                <a:spLocks noChangeArrowheads="1"/>
              </p:cNvSpPr>
              <p:nvPr/>
            </p:nvSpPr>
            <p:spPr bwMode="auto">
              <a:xfrm>
                <a:off x="1306146" y="4789488"/>
                <a:ext cx="1200274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dirty="0"/>
                  <a:t>Output</a:t>
                </a:r>
              </a:p>
            </p:txBody>
          </p:sp>
          <p:sp>
            <p:nvSpPr>
              <p:cNvPr id="39" name="AutoShape 19"/>
              <p:cNvSpPr>
                <a:spLocks noChangeArrowheads="1"/>
              </p:cNvSpPr>
              <p:nvPr/>
            </p:nvSpPr>
            <p:spPr bwMode="auto">
              <a:xfrm>
                <a:off x="1841500" y="2717800"/>
                <a:ext cx="139700" cy="1993900"/>
              </a:xfrm>
              <a:prstGeom prst="downArrow">
                <a:avLst>
                  <a:gd name="adj1" fmla="val 55361"/>
                  <a:gd name="adj2" fmla="val 636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46" name="Gruppo 45"/>
            <p:cNvGrpSpPr/>
            <p:nvPr/>
          </p:nvGrpSpPr>
          <p:grpSpPr>
            <a:xfrm>
              <a:off x="1498543" y="2225675"/>
              <a:ext cx="1050691" cy="2984500"/>
              <a:chOff x="1193800" y="2222500"/>
              <a:chExt cx="1416050" cy="2984500"/>
            </a:xfrm>
          </p:grpSpPr>
          <p:sp>
            <p:nvSpPr>
              <p:cNvPr id="47" name="Rectangle 15"/>
              <p:cNvSpPr>
                <a:spLocks noChangeArrowheads="1"/>
              </p:cNvSpPr>
              <p:nvPr/>
            </p:nvSpPr>
            <p:spPr bwMode="auto">
              <a:xfrm>
                <a:off x="1193800" y="2222500"/>
                <a:ext cx="1409700" cy="495300"/>
              </a:xfrm>
              <a:prstGeom prst="rect">
                <a:avLst/>
              </a:prstGeom>
              <a:solidFill>
                <a:srgbClr val="6666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1339150" y="2300288"/>
                <a:ext cx="1137718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dirty="0"/>
                  <a:t>Input</a:t>
                </a:r>
              </a:p>
            </p:txBody>
          </p:sp>
          <p:sp>
            <p:nvSpPr>
              <p:cNvPr id="49" name="Rectangle 17"/>
              <p:cNvSpPr>
                <a:spLocks noChangeArrowheads="1"/>
              </p:cNvSpPr>
              <p:nvPr/>
            </p:nvSpPr>
            <p:spPr bwMode="auto">
              <a:xfrm>
                <a:off x="1200150" y="4711700"/>
                <a:ext cx="1409700" cy="495300"/>
              </a:xfrm>
              <a:prstGeom prst="rect">
                <a:avLst/>
              </a:prstGeom>
              <a:solidFill>
                <a:srgbClr val="6666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0" name="Text Box 18"/>
              <p:cNvSpPr txBox="1">
                <a:spLocks noChangeArrowheads="1"/>
              </p:cNvSpPr>
              <p:nvPr/>
            </p:nvSpPr>
            <p:spPr bwMode="auto">
              <a:xfrm>
                <a:off x="1306146" y="4789488"/>
                <a:ext cx="1200274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dirty="0"/>
                  <a:t>Output</a:t>
                </a:r>
              </a:p>
            </p:txBody>
          </p:sp>
          <p:sp>
            <p:nvSpPr>
              <p:cNvPr id="51" name="AutoShape 19"/>
              <p:cNvSpPr>
                <a:spLocks noChangeArrowheads="1"/>
              </p:cNvSpPr>
              <p:nvPr/>
            </p:nvSpPr>
            <p:spPr bwMode="auto">
              <a:xfrm>
                <a:off x="1841500" y="2717800"/>
                <a:ext cx="139700" cy="1993900"/>
              </a:xfrm>
              <a:prstGeom prst="downArrow">
                <a:avLst>
                  <a:gd name="adj1" fmla="val 55361"/>
                  <a:gd name="adj2" fmla="val 636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52" name="Gruppo 51"/>
            <p:cNvGrpSpPr/>
            <p:nvPr/>
          </p:nvGrpSpPr>
          <p:grpSpPr>
            <a:xfrm>
              <a:off x="2949839" y="2236343"/>
              <a:ext cx="1050691" cy="2984500"/>
              <a:chOff x="1193800" y="2222500"/>
              <a:chExt cx="1416050" cy="2984500"/>
            </a:xfrm>
          </p:grpSpPr>
          <p:sp>
            <p:nvSpPr>
              <p:cNvPr id="53" name="Rectangle 15"/>
              <p:cNvSpPr>
                <a:spLocks noChangeArrowheads="1"/>
              </p:cNvSpPr>
              <p:nvPr/>
            </p:nvSpPr>
            <p:spPr bwMode="auto">
              <a:xfrm>
                <a:off x="1193800" y="2222500"/>
                <a:ext cx="1409700" cy="495300"/>
              </a:xfrm>
              <a:prstGeom prst="rect">
                <a:avLst/>
              </a:prstGeom>
              <a:solidFill>
                <a:srgbClr val="6666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it-IT"/>
              </a:p>
            </p:txBody>
          </p:sp>
          <p:sp>
            <p:nvSpPr>
              <p:cNvPr id="54" name="Text Box 16"/>
              <p:cNvSpPr txBox="1">
                <a:spLocks noChangeArrowheads="1"/>
              </p:cNvSpPr>
              <p:nvPr/>
            </p:nvSpPr>
            <p:spPr bwMode="auto">
              <a:xfrm>
                <a:off x="1339150" y="2300288"/>
                <a:ext cx="1137718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dirty="0"/>
                  <a:t>Input</a:t>
                </a:r>
              </a:p>
            </p:txBody>
          </p:sp>
          <p:sp>
            <p:nvSpPr>
              <p:cNvPr id="55" name="Rectangle 17"/>
              <p:cNvSpPr>
                <a:spLocks noChangeArrowheads="1"/>
              </p:cNvSpPr>
              <p:nvPr/>
            </p:nvSpPr>
            <p:spPr bwMode="auto">
              <a:xfrm>
                <a:off x="1200150" y="4711700"/>
                <a:ext cx="1409700" cy="495300"/>
              </a:xfrm>
              <a:prstGeom prst="rect">
                <a:avLst/>
              </a:prstGeom>
              <a:solidFill>
                <a:srgbClr val="666699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6" name="Text Box 18"/>
              <p:cNvSpPr txBox="1">
                <a:spLocks noChangeArrowheads="1"/>
              </p:cNvSpPr>
              <p:nvPr/>
            </p:nvSpPr>
            <p:spPr bwMode="auto">
              <a:xfrm>
                <a:off x="1306146" y="4789488"/>
                <a:ext cx="1200274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it-IT" dirty="0"/>
                  <a:t>Output</a:t>
                </a:r>
              </a:p>
            </p:txBody>
          </p:sp>
          <p:sp>
            <p:nvSpPr>
              <p:cNvPr id="57" name="AutoShape 19"/>
              <p:cNvSpPr>
                <a:spLocks noChangeArrowheads="1"/>
              </p:cNvSpPr>
              <p:nvPr/>
            </p:nvSpPr>
            <p:spPr bwMode="auto">
              <a:xfrm>
                <a:off x="1841500" y="2717800"/>
                <a:ext cx="139700" cy="1993900"/>
              </a:xfrm>
              <a:prstGeom prst="downArrow">
                <a:avLst>
                  <a:gd name="adj1" fmla="val 55361"/>
                  <a:gd name="adj2" fmla="val 63633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60" name="Gruppo 59"/>
            <p:cNvGrpSpPr/>
            <p:nvPr/>
          </p:nvGrpSpPr>
          <p:grpSpPr>
            <a:xfrm>
              <a:off x="2133602" y="2951019"/>
              <a:ext cx="1302325" cy="374072"/>
              <a:chOff x="2133602" y="2951019"/>
              <a:chExt cx="1302325" cy="374072"/>
            </a:xfrm>
          </p:grpSpPr>
          <p:sp>
            <p:nvSpPr>
              <p:cNvPr id="58" name="Freccia bidirezionale orizzontale 57"/>
              <p:cNvSpPr/>
              <p:nvPr/>
            </p:nvSpPr>
            <p:spPr>
              <a:xfrm>
                <a:off x="2133602" y="3186547"/>
                <a:ext cx="1246909" cy="138544"/>
              </a:xfrm>
              <a:prstGeom prst="leftRightArrow">
                <a:avLst/>
              </a:prstGeom>
              <a:solidFill>
                <a:srgbClr val="3333CC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9" name="CasellaDiTesto 58"/>
              <p:cNvSpPr txBox="1"/>
              <p:nvPr/>
            </p:nvSpPr>
            <p:spPr>
              <a:xfrm>
                <a:off x="2258290" y="2951019"/>
                <a:ext cx="11776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 smtClean="0">
                    <a:solidFill>
                      <a:srgbClr val="333399"/>
                    </a:solidFill>
                  </a:rPr>
                  <a:t>messages</a:t>
                </a:r>
                <a:endParaRPr lang="it-IT" sz="1400" dirty="0">
                  <a:solidFill>
                    <a:srgbClr val="333399"/>
                  </a:solidFill>
                </a:endParaRPr>
              </a:p>
            </p:txBody>
          </p:sp>
        </p:grpSp>
        <p:grpSp>
          <p:nvGrpSpPr>
            <p:cNvPr id="61" name="Gruppo 60"/>
            <p:cNvGrpSpPr/>
            <p:nvPr/>
          </p:nvGrpSpPr>
          <p:grpSpPr>
            <a:xfrm>
              <a:off x="2147452" y="3699184"/>
              <a:ext cx="1302325" cy="374072"/>
              <a:chOff x="2133602" y="2951019"/>
              <a:chExt cx="1302325" cy="374072"/>
            </a:xfrm>
          </p:grpSpPr>
          <p:sp>
            <p:nvSpPr>
              <p:cNvPr id="62" name="Freccia bidirezionale orizzontale 61"/>
              <p:cNvSpPr/>
              <p:nvPr/>
            </p:nvSpPr>
            <p:spPr>
              <a:xfrm>
                <a:off x="2133602" y="3186547"/>
                <a:ext cx="1246909" cy="138544"/>
              </a:xfrm>
              <a:prstGeom prst="leftRightArrow">
                <a:avLst/>
              </a:prstGeom>
              <a:solidFill>
                <a:srgbClr val="3333CC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2258290" y="2951019"/>
                <a:ext cx="11776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 smtClean="0">
                    <a:solidFill>
                      <a:srgbClr val="333399"/>
                    </a:solidFill>
                  </a:rPr>
                  <a:t>messages</a:t>
                </a:r>
                <a:endParaRPr lang="it-IT" sz="1400" dirty="0">
                  <a:solidFill>
                    <a:srgbClr val="333399"/>
                  </a:solidFill>
                </a:endParaRPr>
              </a:p>
            </p:txBody>
          </p:sp>
        </p:grpSp>
        <p:grpSp>
          <p:nvGrpSpPr>
            <p:cNvPr id="64" name="Gruppo 63"/>
            <p:cNvGrpSpPr/>
            <p:nvPr/>
          </p:nvGrpSpPr>
          <p:grpSpPr>
            <a:xfrm>
              <a:off x="706532" y="2951014"/>
              <a:ext cx="1302325" cy="374072"/>
              <a:chOff x="2133602" y="2951019"/>
              <a:chExt cx="1302325" cy="374072"/>
            </a:xfrm>
          </p:grpSpPr>
          <p:sp>
            <p:nvSpPr>
              <p:cNvPr id="65" name="Freccia bidirezionale orizzontale 64"/>
              <p:cNvSpPr/>
              <p:nvPr/>
            </p:nvSpPr>
            <p:spPr>
              <a:xfrm>
                <a:off x="2133602" y="3186547"/>
                <a:ext cx="1246909" cy="138544"/>
              </a:xfrm>
              <a:prstGeom prst="leftRightArrow">
                <a:avLst/>
              </a:prstGeom>
              <a:solidFill>
                <a:srgbClr val="3333CC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CasellaDiTesto 65"/>
              <p:cNvSpPr txBox="1"/>
              <p:nvPr/>
            </p:nvSpPr>
            <p:spPr>
              <a:xfrm>
                <a:off x="2258290" y="2951019"/>
                <a:ext cx="11776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 smtClean="0">
                    <a:solidFill>
                      <a:srgbClr val="333399"/>
                    </a:solidFill>
                  </a:rPr>
                  <a:t>messages</a:t>
                </a:r>
                <a:endParaRPr lang="it-IT" sz="1400" dirty="0">
                  <a:solidFill>
                    <a:srgbClr val="333399"/>
                  </a:solidFill>
                </a:endParaRPr>
              </a:p>
            </p:txBody>
          </p:sp>
        </p:grpSp>
        <p:grpSp>
          <p:nvGrpSpPr>
            <p:cNvPr id="67" name="Gruppo 66"/>
            <p:cNvGrpSpPr/>
            <p:nvPr/>
          </p:nvGrpSpPr>
          <p:grpSpPr>
            <a:xfrm>
              <a:off x="720382" y="3699179"/>
              <a:ext cx="1302325" cy="374072"/>
              <a:chOff x="2133602" y="2951019"/>
              <a:chExt cx="1302325" cy="374072"/>
            </a:xfrm>
          </p:grpSpPr>
          <p:sp>
            <p:nvSpPr>
              <p:cNvPr id="68" name="Freccia bidirezionale orizzontale 67"/>
              <p:cNvSpPr/>
              <p:nvPr/>
            </p:nvSpPr>
            <p:spPr>
              <a:xfrm>
                <a:off x="2133602" y="3186547"/>
                <a:ext cx="1246909" cy="138544"/>
              </a:xfrm>
              <a:prstGeom prst="leftRightArrow">
                <a:avLst/>
              </a:prstGeom>
              <a:solidFill>
                <a:srgbClr val="3333CC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CasellaDiTesto 68"/>
              <p:cNvSpPr txBox="1"/>
              <p:nvPr/>
            </p:nvSpPr>
            <p:spPr>
              <a:xfrm>
                <a:off x="2258290" y="2951019"/>
                <a:ext cx="11776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 smtClean="0">
                    <a:solidFill>
                      <a:srgbClr val="333399"/>
                    </a:solidFill>
                  </a:rPr>
                  <a:t>messages</a:t>
                </a:r>
                <a:endParaRPr lang="it-IT" sz="1400" dirty="0">
                  <a:solidFill>
                    <a:srgbClr val="333399"/>
                  </a:solidFill>
                </a:endParaRPr>
              </a:p>
            </p:txBody>
          </p:sp>
        </p:grpSp>
      </p:grpSp>
      <p:sp>
        <p:nvSpPr>
          <p:cNvPr id="72" name="CasellaDiTesto 71"/>
          <p:cNvSpPr txBox="1"/>
          <p:nvPr/>
        </p:nvSpPr>
        <p:spPr>
          <a:xfrm>
            <a:off x="1662569" y="5444836"/>
            <a:ext cx="706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MPI</a:t>
            </a:r>
            <a:endParaRPr lang="it-IT" b="1" dirty="0"/>
          </a:p>
        </p:txBody>
      </p:sp>
      <p:sp>
        <p:nvSpPr>
          <p:cNvPr id="73" name="CasellaDiTesto 72"/>
          <p:cNvSpPr txBox="1"/>
          <p:nvPr/>
        </p:nvSpPr>
        <p:spPr>
          <a:xfrm>
            <a:off x="5624961" y="5439783"/>
            <a:ext cx="1260741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OpenMP</a:t>
            </a:r>
            <a:endParaRPr lang="it-IT" b="1" dirty="0"/>
          </a:p>
        </p:txBody>
      </p:sp>
      <p:sp>
        <p:nvSpPr>
          <p:cNvPr id="74" name="Figura a mano libera 73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5" name="Figura a mano libera 74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1" name="CasellaDiTesto 70"/>
          <p:cNvSpPr txBox="1"/>
          <p:nvPr/>
        </p:nvSpPr>
        <p:spPr>
          <a:xfrm>
            <a:off x="1233054" y="6192984"/>
            <a:ext cx="556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Linguaggi di programmazione</a:t>
            </a:r>
            <a:r>
              <a:rPr lang="it-IT" dirty="0" smtClean="0"/>
              <a:t>: Fortran, C, C++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0" y="0"/>
            <a:ext cx="9144000" cy="4357688"/>
          </a:xfrm>
          <a:prstGeom prst="rect">
            <a:avLst/>
          </a:prstGeom>
          <a:solidFill>
            <a:srgbClr val="CCECFF">
              <a:alpha val="76000"/>
            </a:srgbClr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820" name="CasellaDiTesto 3"/>
          <p:cNvSpPr txBox="1">
            <a:spLocks noChangeArrowheads="1"/>
          </p:cNvSpPr>
          <p:nvPr/>
        </p:nvSpPr>
        <p:spPr bwMode="auto">
          <a:xfrm>
            <a:off x="142875" y="3352800"/>
            <a:ext cx="6429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Il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linguaggio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4495800"/>
            <a:ext cx="8991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4400">
                <a:solidFill>
                  <a:schemeClr val="tx2"/>
                </a:solidFill>
                <a:ea typeface="ＭＳ Ｐゴシック" pitchFamily="34" charset="-128"/>
              </a:rPr>
              <a:t/>
            </a:r>
            <a:br>
              <a:rPr lang="en-US" altLang="ja-JP" sz="4400">
                <a:solidFill>
                  <a:schemeClr val="tx2"/>
                </a:solidFill>
                <a:ea typeface="ＭＳ Ｐゴシック" pitchFamily="34" charset="-128"/>
              </a:rPr>
            </a:br>
            <a:endParaRPr lang="it-IT" sz="4400">
              <a:solidFill>
                <a:schemeClr val="tx2"/>
              </a:solidFill>
            </a:endParaRPr>
          </a:p>
        </p:txBody>
      </p:sp>
      <p:pic>
        <p:nvPicPr>
          <p:cNvPr id="34822" name="Picture 6" descr="supercomputer_neu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343400"/>
            <a:ext cx="29718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igura a mano libera 13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Che cosa è l’</a:t>
            </a:r>
            <a:r>
              <a:rPr lang="it-IT" sz="2000" b="1" dirty="0" err="1" smtClean="0">
                <a:latin typeface="Gill Sans MT" pitchFamily="34" charset="0"/>
              </a:rPr>
              <a:t>OpenMP</a:t>
            </a:r>
            <a:r>
              <a:rPr lang="it-IT" sz="2000" b="1" dirty="0" smtClean="0">
                <a:latin typeface="Gill Sans MT" pitchFamily="34" charset="0"/>
              </a:rPr>
              <a:t>?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51164" y="1946559"/>
            <a:ext cx="8492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Il linguaggio </a:t>
            </a:r>
            <a:r>
              <a:rPr lang="it-IT" sz="1600" dirty="0" err="1" smtClean="0">
                <a:latin typeface="Gill Sans MT" pitchFamily="34" charset="0"/>
              </a:rPr>
              <a:t>OpenMP</a:t>
            </a:r>
            <a:r>
              <a:rPr lang="it-IT" sz="1600" dirty="0" smtClean="0">
                <a:latin typeface="Gill Sans MT" pitchFamily="34" charset="0"/>
              </a:rPr>
              <a:t> è costituito da un insieme di istruzioni supportate dalla maggior parte dei compilatori attraverso cui è possibile una programmazione a memoria condivisa.</a:t>
            </a:r>
            <a:endParaRPr lang="it-IT" sz="1600" b="1" dirty="0" smtClean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57195" y="280558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Referenze: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92724" y="3345909"/>
            <a:ext cx="7439896" cy="2385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Sito web ufficiale: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  <a:hlinkClick r:id="rId2"/>
              </a:rPr>
              <a:t>www.openmp.org</a:t>
            </a: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summary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card</a:t>
            </a:r>
            <a:r>
              <a:rPr lang="it-IT" sz="1600" dirty="0" smtClean="0">
                <a:latin typeface="Gill Sans MT" pitchFamily="34" charset="0"/>
              </a:rPr>
              <a:t>: documento di due pagine contenente una breve  descrizione di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tutte</a:t>
            </a:r>
            <a:r>
              <a:rPr lang="it-IT" sz="1600" dirty="0" smtClean="0">
                <a:latin typeface="Gill Sans MT" pitchFamily="34" charset="0"/>
              </a:rPr>
              <a:t> le specifiche </a:t>
            </a:r>
            <a:r>
              <a:rPr lang="it-IT" sz="1600" dirty="0" err="1" smtClean="0">
                <a:latin typeface="Gill Sans MT" pitchFamily="34" charset="0"/>
              </a:rPr>
              <a:t>OpenMP</a:t>
            </a: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B. </a:t>
            </a:r>
            <a:r>
              <a:rPr lang="it-IT" sz="1600" dirty="0" err="1" smtClean="0">
                <a:latin typeface="Gill Sans MT" pitchFamily="34" charset="0"/>
              </a:rPr>
              <a:t>Chapman</a:t>
            </a:r>
            <a:r>
              <a:rPr lang="it-IT" sz="1600" dirty="0" smtClean="0">
                <a:latin typeface="Gill Sans MT" pitchFamily="34" charset="0"/>
              </a:rPr>
              <a:t>, G. </a:t>
            </a:r>
            <a:r>
              <a:rPr lang="it-IT" sz="1600" dirty="0" err="1" smtClean="0">
                <a:latin typeface="Gill Sans MT" pitchFamily="34" charset="0"/>
              </a:rPr>
              <a:t>Jost</a:t>
            </a:r>
            <a:r>
              <a:rPr lang="it-IT" sz="1600" dirty="0" smtClean="0">
                <a:latin typeface="Gill Sans MT" pitchFamily="34" charset="0"/>
              </a:rPr>
              <a:t>, R. </a:t>
            </a:r>
            <a:r>
              <a:rPr lang="it-IT" sz="1600" dirty="0" err="1" smtClean="0">
                <a:latin typeface="Gill Sans MT" pitchFamily="34" charset="0"/>
              </a:rPr>
              <a:t>van</a:t>
            </a: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latin typeface="Gill Sans MT" pitchFamily="34" charset="0"/>
              </a:rPr>
              <a:t>der</a:t>
            </a: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latin typeface="Gill Sans MT" pitchFamily="34" charset="0"/>
              </a:rPr>
              <a:t>Pas</a:t>
            </a:r>
            <a:r>
              <a:rPr lang="it-IT" sz="1600" dirty="0" smtClean="0">
                <a:latin typeface="Gill Sans MT" pitchFamily="34" charset="0"/>
              </a:rPr>
              <a:t>, “</a:t>
            </a:r>
            <a:r>
              <a:rPr lang="en-US" sz="1600" dirty="0" smtClean="0">
                <a:latin typeface="Gill Sans MT" pitchFamily="34" charset="0"/>
              </a:rPr>
              <a:t>Using </a:t>
            </a:r>
            <a:r>
              <a:rPr lang="en-US" sz="1600" dirty="0" err="1" smtClean="0">
                <a:latin typeface="Gill Sans MT" pitchFamily="34" charset="0"/>
              </a:rPr>
              <a:t>OpenMP</a:t>
            </a:r>
            <a:r>
              <a:rPr lang="en-US" sz="1600" dirty="0" smtClean="0">
                <a:latin typeface="Gill Sans MT" pitchFamily="34" charset="0"/>
              </a:rPr>
              <a:t>, Portable Shared Memory Parallel Programming”, 2007, The MIT Press</a:t>
            </a:r>
            <a:endParaRPr lang="it-IT" sz="1600" dirty="0" smtClean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>
            <a:spLocks noChangeArrowheads="1"/>
          </p:cNvSpPr>
          <p:nvPr/>
        </p:nvSpPr>
        <p:spPr bwMode="auto">
          <a:xfrm>
            <a:off x="0" y="0"/>
            <a:ext cx="9144000" cy="4357688"/>
          </a:xfrm>
          <a:prstGeom prst="rect">
            <a:avLst/>
          </a:prstGeom>
          <a:solidFill>
            <a:srgbClr val="CCECFF">
              <a:alpha val="76000"/>
            </a:srgbClr>
          </a:solidFill>
          <a:ln w="25400" algn="ctr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34820" name="CasellaDiTesto 3"/>
          <p:cNvSpPr txBox="1">
            <a:spLocks noChangeArrowheads="1"/>
          </p:cNvSpPr>
          <p:nvPr/>
        </p:nvSpPr>
        <p:spPr bwMode="auto">
          <a:xfrm>
            <a:off x="142875" y="3352800"/>
            <a:ext cx="6429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Richiami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</a:t>
            </a:r>
            <a:r>
              <a:rPr lang="en-US" altLang="ja-JP" sz="3200" b="1" dirty="0" err="1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di</a:t>
            </a:r>
            <a:r>
              <a:rPr lang="en-US" altLang="ja-JP" sz="3200" b="1" dirty="0" smtClean="0">
                <a:solidFill>
                  <a:srgbClr val="333399"/>
                </a:solidFill>
                <a:latin typeface="Gill Sans MT" pitchFamily="34" charset="0"/>
                <a:ea typeface="ＭＳ Ｐゴシック" pitchFamily="34" charset="-128"/>
              </a:rPr>
              <a:t> Fortran 90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0" y="4495800"/>
            <a:ext cx="8991600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altLang="ja-JP" sz="4400">
                <a:solidFill>
                  <a:schemeClr val="tx2"/>
                </a:solidFill>
                <a:ea typeface="ＭＳ Ｐゴシック" pitchFamily="34" charset="-128"/>
              </a:rPr>
              <a:t/>
            </a:r>
            <a:br>
              <a:rPr lang="en-US" altLang="ja-JP" sz="4400">
                <a:solidFill>
                  <a:schemeClr val="tx2"/>
                </a:solidFill>
                <a:ea typeface="ＭＳ Ｐゴシック" pitchFamily="34" charset="-128"/>
              </a:rPr>
            </a:br>
            <a:endParaRPr lang="it-IT" sz="4400">
              <a:solidFill>
                <a:schemeClr val="tx2"/>
              </a:solidFill>
            </a:endParaRPr>
          </a:p>
        </p:txBody>
      </p:sp>
      <p:pic>
        <p:nvPicPr>
          <p:cNvPr id="34822" name="Picture 6" descr="supercomputer_neu_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4343400"/>
            <a:ext cx="2971800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igura a mano libera 13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103430" y="1600200"/>
            <a:ext cx="5555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Il set di istruzioni </a:t>
            </a:r>
            <a:r>
              <a:rPr lang="it-IT" sz="2000" b="1" dirty="0" err="1" smtClean="0">
                <a:latin typeface="Gill Sans MT" pitchFamily="34" charset="0"/>
              </a:rPr>
              <a:t>OpenMP</a:t>
            </a:r>
            <a:r>
              <a:rPr lang="it-IT" sz="2000" b="1" dirty="0" smtClean="0">
                <a:latin typeface="Gill Sans MT" pitchFamily="34" charset="0"/>
              </a:rPr>
              <a:t> si compone di: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435932" y="2320644"/>
            <a:ext cx="5486397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latin typeface="Gill Sans MT" pitchFamily="34" charset="0"/>
              </a:rPr>
              <a:t>Runtime</a:t>
            </a:r>
            <a:r>
              <a:rPr lang="it-IT" sz="1600" dirty="0" smtClean="0">
                <a:latin typeface="Gill Sans MT" pitchFamily="34" charset="0"/>
              </a:rPr>
              <a:t> subroutine/</a:t>
            </a:r>
            <a:r>
              <a:rPr lang="it-IT" sz="1600" dirty="0" err="1" smtClean="0">
                <a:latin typeface="Gill Sans MT" pitchFamily="34" charset="0"/>
              </a:rPr>
              <a:t>function</a:t>
            </a: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it-IT" sz="1600" b="1" dirty="0" smtClean="0">
              <a:solidFill>
                <a:srgbClr val="FF0000"/>
              </a:solidFill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Direttive con relative clausole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direttive hanno la particolare caratteristica che cominciano sempre con i caratteri “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latin typeface="Gill Sans MT" pitchFamily="34" charset="0"/>
              </a:rPr>
              <a:t>”, così che se si disattiva l’opzione </a:t>
            </a:r>
            <a:r>
              <a:rPr lang="it-IT" sz="1600" dirty="0" err="1" smtClean="0">
                <a:latin typeface="Gill Sans MT" pitchFamily="34" charset="0"/>
              </a:rPr>
              <a:t>OpenMP</a:t>
            </a:r>
            <a:r>
              <a:rPr lang="it-IT" sz="1600" dirty="0" smtClean="0">
                <a:latin typeface="Gill Sans MT" pitchFamily="34" charset="0"/>
              </a:rPr>
              <a:t> del compilatore tutte le direttive vengono ignorate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560615" y="4883814"/>
            <a:ext cx="550025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Il modello di programmazione è a memoria condivisa,il programma inizia con un unico processo (o “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”) e durante l’esecuzione vengono attivate una o più regioni parallele in cui più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operano simultaneamente.</a:t>
            </a:r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253847" y="2043549"/>
            <a:ext cx="3473449" cy="3858485"/>
            <a:chOff x="3029" y="1584"/>
            <a:chExt cx="2188" cy="1880"/>
          </a:xfrm>
        </p:grpSpPr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3160" y="1584"/>
              <a:ext cx="888" cy="312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3344" y="1633"/>
              <a:ext cx="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Input</a:t>
              </a:r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3164" y="3152"/>
              <a:ext cx="888" cy="312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3268" y="3201"/>
              <a:ext cx="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Output</a:t>
              </a:r>
            </a:p>
          </p:txBody>
        </p:sp>
        <p:sp>
          <p:nvSpPr>
            <p:cNvPr id="21" name="AutoShape 24"/>
            <p:cNvSpPr>
              <a:spLocks noChangeArrowheads="1"/>
            </p:cNvSpPr>
            <p:nvPr/>
          </p:nvSpPr>
          <p:spPr bwMode="auto">
            <a:xfrm>
              <a:off x="3576" y="1896"/>
              <a:ext cx="88" cy="264"/>
            </a:xfrm>
            <a:prstGeom prst="downArrow">
              <a:avLst>
                <a:gd name="adj1" fmla="val 47056"/>
                <a:gd name="adj2" fmla="val 32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AutoShape 29"/>
            <p:cNvSpPr>
              <a:spLocks noChangeArrowheads="1"/>
            </p:cNvSpPr>
            <p:nvPr/>
          </p:nvSpPr>
          <p:spPr bwMode="auto">
            <a:xfrm>
              <a:off x="3576" y="2888"/>
              <a:ext cx="88" cy="264"/>
            </a:xfrm>
            <a:prstGeom prst="downArrow">
              <a:avLst>
                <a:gd name="adj1" fmla="val 47056"/>
                <a:gd name="adj2" fmla="val 32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>
              <a:off x="3029" y="2680"/>
              <a:ext cx="1184" cy="20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3341" y="2673"/>
              <a:ext cx="5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Join</a:t>
              </a:r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>
              <a:off x="3029" y="2168"/>
              <a:ext cx="1184" cy="20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3341" y="2161"/>
              <a:ext cx="5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Fork</a:t>
              </a:r>
            </a:p>
          </p:txBody>
        </p:sp>
        <p:sp>
          <p:nvSpPr>
            <p:cNvPr id="27" name="AutoShape 36"/>
            <p:cNvSpPr>
              <a:spLocks noChangeArrowheads="1"/>
            </p:cNvSpPr>
            <p:nvPr/>
          </p:nvSpPr>
          <p:spPr bwMode="auto">
            <a:xfrm>
              <a:off x="3096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AutoShape 37"/>
            <p:cNvSpPr>
              <a:spLocks noChangeArrowheads="1"/>
            </p:cNvSpPr>
            <p:nvPr/>
          </p:nvSpPr>
          <p:spPr bwMode="auto">
            <a:xfrm>
              <a:off x="3392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AutoShape 38"/>
            <p:cNvSpPr>
              <a:spLocks noChangeArrowheads="1"/>
            </p:cNvSpPr>
            <p:nvPr/>
          </p:nvSpPr>
          <p:spPr bwMode="auto">
            <a:xfrm>
              <a:off x="3744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AutoShape 39"/>
            <p:cNvSpPr>
              <a:spLocks noChangeArrowheads="1"/>
            </p:cNvSpPr>
            <p:nvPr/>
          </p:nvSpPr>
          <p:spPr bwMode="auto">
            <a:xfrm>
              <a:off x="4040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AutoShape 40"/>
            <p:cNvSpPr>
              <a:spLocks/>
            </p:cNvSpPr>
            <p:nvPr/>
          </p:nvSpPr>
          <p:spPr bwMode="auto">
            <a:xfrm>
              <a:off x="4280" y="2288"/>
              <a:ext cx="168" cy="448"/>
            </a:xfrm>
            <a:prstGeom prst="rightBrace">
              <a:avLst>
                <a:gd name="adj1" fmla="val 22222"/>
                <a:gd name="adj2" fmla="val 50000"/>
              </a:avLst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4440" y="2340"/>
              <a:ext cx="777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dirty="0" smtClean="0"/>
                <a:t>Regione parallela</a:t>
              </a:r>
              <a:endParaRPr lang="it-IT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igura a mano libera 13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560615" y="1877279"/>
            <a:ext cx="550025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Il numero di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che vengono attivati in una regione parallela può essere determinato in tre modi: 1) attraverso una clausola, 2) attraverso </a:t>
            </a:r>
            <a:r>
              <a:rPr lang="it-IT" sz="1600" dirty="0" err="1" smtClean="0">
                <a:latin typeface="Gill Sans MT" pitchFamily="34" charset="0"/>
              </a:rPr>
              <a:t>runtime</a:t>
            </a:r>
            <a:r>
              <a:rPr lang="it-IT" sz="1600" dirty="0" smtClean="0">
                <a:latin typeface="Gill Sans MT" pitchFamily="34" charset="0"/>
              </a:rPr>
              <a:t> subroutine o 3) attraverso una variabile di ambiente.</a:t>
            </a:r>
          </a:p>
          <a:p>
            <a:pPr algn="just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Ad ogni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viene assegnato un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id</a:t>
            </a:r>
            <a:r>
              <a:rPr lang="it-IT" sz="1600" dirty="0" smtClean="0">
                <a:latin typeface="Gill Sans MT" pitchFamily="34" charset="0"/>
              </a:rPr>
              <a:t> (un numero) attraverso il quale è possibile differenziare il lavoro tra un processo e un altro.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algn="just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Di default tutte le variabili definite nel segmento di codice cui appartiene la regione parallela sono “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r>
              <a:rPr lang="it-IT" sz="1600" dirty="0" smtClean="0">
                <a:latin typeface="Gill Sans MT" pitchFamily="34" charset="0"/>
              </a:rPr>
              <a:t>”, sono cioè accessibili a tutti i processi in esecuzione ma è possibile definire anche delle variabili “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  <a:r>
              <a:rPr lang="it-IT" sz="1600" dirty="0" smtClean="0">
                <a:latin typeface="Gill Sans MT" pitchFamily="34" charset="0"/>
              </a:rPr>
              <a:t>”.</a:t>
            </a:r>
          </a:p>
          <a:p>
            <a:pPr algn="just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collaborano tra loro proprio attraverso le variabili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r>
              <a:rPr lang="it-IT" sz="1600" dirty="0" smtClean="0">
                <a:latin typeface="Gill Sans MT" pitchFamily="34" charset="0"/>
              </a:rPr>
              <a:t> e questa è la maggior sorgente di errori nei codici in </a:t>
            </a:r>
            <a:r>
              <a:rPr lang="it-IT" sz="1600" dirty="0" err="1" smtClean="0">
                <a:latin typeface="Gill Sans MT" pitchFamily="34" charset="0"/>
              </a:rPr>
              <a:t>OpenMP</a:t>
            </a:r>
            <a:r>
              <a:rPr lang="it-IT" sz="1600" dirty="0" smtClean="0">
                <a:latin typeface="Gill Sans MT" pitchFamily="34" charset="0"/>
              </a:rPr>
              <a:t>, quello che viene chiamato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DATA RACE: </a:t>
            </a:r>
            <a:r>
              <a:rPr lang="it-IT" sz="1600" i="1" dirty="0" smtClean="0">
                <a:solidFill>
                  <a:srgbClr val="FF0000"/>
                </a:solidFill>
                <a:latin typeface="Gill Sans MT" pitchFamily="34" charset="0"/>
              </a:rPr>
              <a:t>un processo modifica una variabile </a:t>
            </a:r>
            <a:r>
              <a:rPr lang="it-IT" sz="1600" i="1" dirty="0" err="1" smtClean="0">
                <a:solidFill>
                  <a:srgbClr val="FF0000"/>
                </a:solidFill>
                <a:latin typeface="Gill Sans MT" pitchFamily="34" charset="0"/>
              </a:rPr>
              <a:t>shared</a:t>
            </a:r>
            <a:r>
              <a:rPr lang="it-IT" sz="1600" i="1" dirty="0" smtClean="0">
                <a:solidFill>
                  <a:srgbClr val="FF0000"/>
                </a:solidFill>
                <a:latin typeface="Gill Sans MT" pitchFamily="34" charset="0"/>
              </a:rPr>
              <a:t> prima che un altro processo possa utilizzarla propriamente</a:t>
            </a:r>
            <a:r>
              <a:rPr lang="it-IT" sz="1600" dirty="0" smtClean="0">
                <a:latin typeface="Gill Sans MT" pitchFamily="34" charset="0"/>
              </a:rPr>
              <a:t>.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253847" y="2043549"/>
            <a:ext cx="3473449" cy="3858485"/>
            <a:chOff x="3029" y="1584"/>
            <a:chExt cx="2188" cy="1880"/>
          </a:xfrm>
        </p:grpSpPr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3160" y="1584"/>
              <a:ext cx="888" cy="312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2" name="Text Box 21"/>
            <p:cNvSpPr txBox="1">
              <a:spLocks noChangeArrowheads="1"/>
            </p:cNvSpPr>
            <p:nvPr/>
          </p:nvSpPr>
          <p:spPr bwMode="auto">
            <a:xfrm>
              <a:off x="3344" y="1633"/>
              <a:ext cx="5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Input</a:t>
              </a:r>
            </a:p>
          </p:txBody>
        </p:sp>
        <p:sp>
          <p:nvSpPr>
            <p:cNvPr id="19" name="Rectangle 22"/>
            <p:cNvSpPr>
              <a:spLocks noChangeArrowheads="1"/>
            </p:cNvSpPr>
            <p:nvPr/>
          </p:nvSpPr>
          <p:spPr bwMode="auto">
            <a:xfrm>
              <a:off x="3164" y="3152"/>
              <a:ext cx="888" cy="312"/>
            </a:xfrm>
            <a:prstGeom prst="rect">
              <a:avLst/>
            </a:prstGeom>
            <a:solidFill>
              <a:srgbClr val="6666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3268" y="3201"/>
              <a:ext cx="6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Output</a:t>
              </a:r>
            </a:p>
          </p:txBody>
        </p:sp>
        <p:sp>
          <p:nvSpPr>
            <p:cNvPr id="21" name="AutoShape 24"/>
            <p:cNvSpPr>
              <a:spLocks noChangeArrowheads="1"/>
            </p:cNvSpPr>
            <p:nvPr/>
          </p:nvSpPr>
          <p:spPr bwMode="auto">
            <a:xfrm>
              <a:off x="3576" y="1896"/>
              <a:ext cx="88" cy="264"/>
            </a:xfrm>
            <a:prstGeom prst="downArrow">
              <a:avLst>
                <a:gd name="adj1" fmla="val 47056"/>
                <a:gd name="adj2" fmla="val 32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AutoShape 29"/>
            <p:cNvSpPr>
              <a:spLocks noChangeArrowheads="1"/>
            </p:cNvSpPr>
            <p:nvPr/>
          </p:nvSpPr>
          <p:spPr bwMode="auto">
            <a:xfrm>
              <a:off x="3576" y="2888"/>
              <a:ext cx="88" cy="264"/>
            </a:xfrm>
            <a:prstGeom prst="downArrow">
              <a:avLst>
                <a:gd name="adj1" fmla="val 47056"/>
                <a:gd name="adj2" fmla="val 3241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>
              <a:off x="3029" y="2680"/>
              <a:ext cx="1184" cy="20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Text Box 33"/>
            <p:cNvSpPr txBox="1">
              <a:spLocks noChangeArrowheads="1"/>
            </p:cNvSpPr>
            <p:nvPr/>
          </p:nvSpPr>
          <p:spPr bwMode="auto">
            <a:xfrm>
              <a:off x="3341" y="2673"/>
              <a:ext cx="5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Join</a:t>
              </a:r>
            </a:p>
          </p:txBody>
        </p:sp>
        <p:sp>
          <p:nvSpPr>
            <p:cNvPr id="25" name="Rectangle 34"/>
            <p:cNvSpPr>
              <a:spLocks noChangeArrowheads="1"/>
            </p:cNvSpPr>
            <p:nvPr/>
          </p:nvSpPr>
          <p:spPr bwMode="auto">
            <a:xfrm>
              <a:off x="3029" y="2168"/>
              <a:ext cx="1184" cy="200"/>
            </a:xfrm>
            <a:prstGeom prst="rect">
              <a:avLst/>
            </a:prstGeom>
            <a:solidFill>
              <a:srgbClr val="9999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3341" y="2161"/>
              <a:ext cx="54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/>
                <a:t>Fork</a:t>
              </a:r>
            </a:p>
          </p:txBody>
        </p:sp>
        <p:sp>
          <p:nvSpPr>
            <p:cNvPr id="27" name="AutoShape 36"/>
            <p:cNvSpPr>
              <a:spLocks noChangeArrowheads="1"/>
            </p:cNvSpPr>
            <p:nvPr/>
          </p:nvSpPr>
          <p:spPr bwMode="auto">
            <a:xfrm>
              <a:off x="3096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AutoShape 37"/>
            <p:cNvSpPr>
              <a:spLocks noChangeArrowheads="1"/>
            </p:cNvSpPr>
            <p:nvPr/>
          </p:nvSpPr>
          <p:spPr bwMode="auto">
            <a:xfrm>
              <a:off x="3392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AutoShape 38"/>
            <p:cNvSpPr>
              <a:spLocks noChangeArrowheads="1"/>
            </p:cNvSpPr>
            <p:nvPr/>
          </p:nvSpPr>
          <p:spPr bwMode="auto">
            <a:xfrm>
              <a:off x="3744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AutoShape 39"/>
            <p:cNvSpPr>
              <a:spLocks noChangeArrowheads="1"/>
            </p:cNvSpPr>
            <p:nvPr/>
          </p:nvSpPr>
          <p:spPr bwMode="auto">
            <a:xfrm>
              <a:off x="4040" y="2376"/>
              <a:ext cx="104" cy="304"/>
            </a:xfrm>
            <a:prstGeom prst="downArrow">
              <a:avLst>
                <a:gd name="adj1" fmla="val 47056"/>
                <a:gd name="adj2" fmla="val 3158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AutoShape 40"/>
            <p:cNvSpPr>
              <a:spLocks/>
            </p:cNvSpPr>
            <p:nvPr/>
          </p:nvSpPr>
          <p:spPr bwMode="auto">
            <a:xfrm>
              <a:off x="4280" y="2288"/>
              <a:ext cx="168" cy="448"/>
            </a:xfrm>
            <a:prstGeom prst="rightBrace">
              <a:avLst>
                <a:gd name="adj1" fmla="val 22222"/>
                <a:gd name="adj2" fmla="val 50000"/>
              </a:avLst>
            </a:prstGeom>
            <a:noFill/>
            <a:ln w="38100">
              <a:solidFill>
                <a:srgbClr val="666699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4440" y="2340"/>
              <a:ext cx="777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dirty="0" smtClean="0"/>
                <a:t>Regione parallela</a:t>
              </a:r>
              <a:endParaRPr lang="it-IT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Le </a:t>
            </a:r>
            <a:r>
              <a:rPr lang="it-IT" sz="2000" b="1" dirty="0" err="1" smtClean="0">
                <a:latin typeface="Gill Sans MT" pitchFamily="34" charset="0"/>
              </a:rPr>
              <a:t>runtime</a:t>
            </a:r>
            <a:r>
              <a:rPr lang="it-IT" sz="2000" b="1" dirty="0" smtClean="0">
                <a:latin typeface="Gill Sans MT" pitchFamily="34" charset="0"/>
              </a:rPr>
              <a:t> </a:t>
            </a:r>
            <a:r>
              <a:rPr lang="it-IT" sz="2000" b="1" dirty="0" err="1" smtClean="0">
                <a:latin typeface="Gill Sans MT" pitchFamily="34" charset="0"/>
              </a:rPr>
              <a:t>Function</a:t>
            </a:r>
            <a:r>
              <a:rPr lang="it-IT" sz="2000" b="1" dirty="0" smtClean="0">
                <a:latin typeface="Gill Sans MT" pitchFamily="34" charset="0"/>
              </a:rPr>
              <a:t>/Subroutine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12801" y="2029698"/>
            <a:ext cx="5486397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integer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function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omp_get_num_procs()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Ritorna il numero di processori (o “</a:t>
            </a:r>
            <a:r>
              <a:rPr lang="it-IT" sz="1600" dirty="0" err="1" smtClean="0">
                <a:latin typeface="Gill Sans MT" pitchFamily="34" charset="0"/>
              </a:rPr>
              <a:t>core</a:t>
            </a:r>
            <a:r>
              <a:rPr lang="it-IT" sz="1600" dirty="0" smtClean="0">
                <a:latin typeface="Gill Sans MT" pitchFamily="34" charset="0"/>
              </a:rPr>
              <a:t>”)disponibili per il programma in corso.</a:t>
            </a:r>
          </a:p>
          <a:p>
            <a:pPr lvl="1">
              <a:spcBef>
                <a:spcPct val="50000"/>
              </a:spcBef>
            </a:pP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integer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function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omp_get_thread_num()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Ritorna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l’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id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del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corrente</a:t>
            </a:r>
          </a:p>
          <a:p>
            <a:pPr lvl="1">
              <a:spcBef>
                <a:spcPct val="50000"/>
              </a:spcBef>
            </a:pP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b="1" dirty="0" err="1" smtClean="0">
                <a:solidFill>
                  <a:srgbClr val="333399"/>
                </a:solidFill>
              </a:rPr>
              <a:t>integer</a:t>
            </a:r>
            <a:r>
              <a:rPr lang="it-IT" sz="1600" b="1" dirty="0" smtClean="0">
                <a:solidFill>
                  <a:srgbClr val="333399"/>
                </a:solidFill>
              </a:rPr>
              <a:t> </a:t>
            </a:r>
            <a:r>
              <a:rPr lang="it-IT" sz="1600" b="1" dirty="0" err="1" smtClean="0">
                <a:solidFill>
                  <a:srgbClr val="333399"/>
                </a:solidFill>
              </a:rPr>
              <a:t>function</a:t>
            </a:r>
            <a:r>
              <a:rPr lang="it-IT" sz="1600" b="1" dirty="0" smtClean="0">
                <a:solidFill>
                  <a:srgbClr val="333399"/>
                </a:solidFill>
              </a:rPr>
              <a:t> omp_get_num_threads()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Ritorna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il numero di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attualmente in corso</a:t>
            </a:r>
          </a:p>
          <a:p>
            <a:pPr lvl="1">
              <a:spcBef>
                <a:spcPct val="50000"/>
              </a:spcBef>
            </a:pP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b="1" dirty="0" smtClean="0">
                <a:latin typeface="Gill Sans MT" pitchFamily="34" charset="0"/>
              </a:rPr>
              <a:t>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subroutine omp_set_num_threads(</a:t>
            </a:r>
            <a:r>
              <a:rPr lang="it-IT" sz="1600" b="1" i="1" dirty="0" err="1" smtClean="0">
                <a:latin typeface="Gill Sans MT" pitchFamily="34" charset="0"/>
              </a:rPr>
              <a:t>n_threads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)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Fissa a </a:t>
            </a:r>
            <a:r>
              <a:rPr lang="it-IT" sz="1600" b="1" i="1" dirty="0" err="1" smtClean="0">
                <a:latin typeface="Gill Sans MT" pitchFamily="34" charset="0"/>
              </a:rPr>
              <a:t>n_threads</a:t>
            </a:r>
            <a:r>
              <a:rPr lang="it-IT" sz="1600" dirty="0" smtClean="0">
                <a:latin typeface="Gill Sans MT" pitchFamily="34" charset="0"/>
              </a:rPr>
              <a:t> il numero di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che vengono eseguiti simultaneamente nelle regioni parallele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endParaRPr lang="it-IT" sz="1600" dirty="0" smtClean="0"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812801" y="1974278"/>
            <a:ext cx="548639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direttiva </a:t>
            </a:r>
            <a:r>
              <a:rPr lang="it-IT" sz="1600" dirty="0" err="1" smtClean="0">
                <a:latin typeface="Gill Sans MT" pitchFamily="34" charset="0"/>
              </a:rPr>
              <a:t>parallel</a:t>
            </a:r>
            <a:r>
              <a:rPr lang="it-IT" sz="1600" dirty="0" smtClean="0">
                <a:latin typeface="Gill Sans MT" pitchFamily="34" charset="0"/>
              </a:rPr>
              <a:t> serve ad aprire e chiudere una regione parallela.</a:t>
            </a: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Sintassi: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[clausole]</a:t>
            </a:r>
          </a:p>
          <a:p>
            <a:pPr lvl="2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Set di istruzioni eseguite in parallelo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end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lvl="1">
              <a:spcBef>
                <a:spcPct val="50000"/>
              </a:spcBef>
            </a:pP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Possibili clausole: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413159" y="4849091"/>
            <a:ext cx="4294909" cy="1815882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if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num_threads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default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endParaRPr lang="it-IT" sz="1600" dirty="0" smtClean="0">
              <a:latin typeface="Gill Sans MT" pitchFamily="34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firstprivate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copyin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lvl="1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reduction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1" name="Immagine 10" descr="parallel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9535" y="2765720"/>
            <a:ext cx="3666836" cy="3506912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16486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latin typeface="Gill Sans MT" pitchFamily="34" charset="0"/>
              </a:rPr>
              <a:t>Esempio</a:t>
            </a:r>
            <a:r>
              <a:rPr lang="it-IT" sz="2000" dirty="0" smtClean="0">
                <a:latin typeface="Gill Sans MT" pitchFamily="34" charset="0"/>
              </a:rPr>
              <a:t>:</a:t>
            </a:r>
            <a:endParaRPr lang="it-IT" sz="2000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cxnSp>
        <p:nvCxnSpPr>
          <p:cNvPr id="18" name="Connettore 2 17"/>
          <p:cNvCxnSpPr/>
          <p:nvPr/>
        </p:nvCxnSpPr>
        <p:spPr>
          <a:xfrm flipH="1" flipV="1">
            <a:off x="3681414" y="4857751"/>
            <a:ext cx="785811" cy="1371599"/>
          </a:xfrm>
          <a:prstGeom prst="straightConnector1">
            <a:avLst/>
          </a:prstGeom>
          <a:ln w="2857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4133850" y="6201430"/>
            <a:ext cx="5010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L’</a:t>
            </a:r>
            <a:r>
              <a:rPr lang="it-IT" sz="1400" dirty="0" err="1" smtClean="0"/>
              <a:t>OpenMP</a:t>
            </a:r>
            <a:r>
              <a:rPr lang="it-IT" sz="1400" dirty="0" smtClean="0"/>
              <a:t> usa la convenzione C per la numerazione dei processi, con il “+1” mi riporto alla convenzione Fortran</a:t>
            </a:r>
            <a:endParaRPr lang="it-IT" sz="1400" dirty="0"/>
          </a:p>
        </p:txBody>
      </p:sp>
      <p:grpSp>
        <p:nvGrpSpPr>
          <p:cNvPr id="25" name="Gruppo 24"/>
          <p:cNvGrpSpPr/>
          <p:nvPr/>
        </p:nvGrpSpPr>
        <p:grpSpPr>
          <a:xfrm>
            <a:off x="4714874" y="2202418"/>
            <a:ext cx="3705225" cy="1437739"/>
            <a:chOff x="4714874" y="2202418"/>
            <a:chExt cx="3705225" cy="1437739"/>
          </a:xfrm>
        </p:grpSpPr>
        <p:sp>
          <p:nvSpPr>
            <p:cNvPr id="23" name="CasellaDiTesto 22"/>
            <p:cNvSpPr txBox="1"/>
            <p:nvPr/>
          </p:nvSpPr>
          <p:spPr>
            <a:xfrm>
              <a:off x="4714874" y="2202418"/>
              <a:ext cx="3705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Risultato che ci si aspetterebbe:</a:t>
              </a:r>
              <a:endParaRPr lang="it-IT" dirty="0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305425" y="2686050"/>
              <a:ext cx="2190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world’,1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world’,2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world’,3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world’,4</a:t>
              </a:r>
              <a:endParaRPr lang="it-IT" sz="1400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grpSp>
        <p:nvGrpSpPr>
          <p:cNvPr id="26" name="Gruppo 25"/>
          <p:cNvGrpSpPr/>
          <p:nvPr/>
        </p:nvGrpSpPr>
        <p:grpSpPr>
          <a:xfrm>
            <a:off x="4724399" y="3993118"/>
            <a:ext cx="3705225" cy="1628239"/>
            <a:chOff x="4714874" y="2202418"/>
            <a:chExt cx="3705225" cy="1628239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4714874" y="2202418"/>
              <a:ext cx="3705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In realtà è possibile qualsiasi risultato anche per esempio:</a:t>
              </a:r>
              <a:endParaRPr lang="it-IT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5305425" y="2876550"/>
              <a:ext cx="2190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world’,3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world’,3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world’,1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world’,1</a:t>
              </a:r>
              <a:endParaRPr lang="it-IT" sz="1400" dirty="0">
                <a:latin typeface="Courier New" pitchFamily="49" charset="0"/>
                <a:cs typeface="Courier New" pitchFamily="49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Il problema è dovuto alla variabile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myid</a:t>
            </a:r>
            <a:r>
              <a:rPr lang="it-IT" sz="1600" dirty="0" smtClean="0">
                <a:latin typeface="Gill Sans MT" pitchFamily="34" charset="0"/>
              </a:rPr>
              <a:t> che è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r>
              <a:rPr lang="it-IT" sz="1600" dirty="0" smtClean="0">
                <a:latin typeface="Gill Sans MT" pitchFamily="34" charset="0"/>
              </a:rPr>
              <a:t> e quindi, essendo accessibile a tutti i processi, viene continuamente sovrascritta. Il problema viene risolto usando la clausola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  <a:r>
              <a:rPr lang="it-IT" sz="1600" dirty="0" smtClean="0">
                <a:latin typeface="Gill Sans MT" pitchFamily="34" charset="0"/>
              </a:rPr>
              <a:t>.</a:t>
            </a:r>
          </a:p>
        </p:txBody>
      </p:sp>
      <p:grpSp>
        <p:nvGrpSpPr>
          <p:cNvPr id="3" name="Gruppo 25"/>
          <p:cNvGrpSpPr/>
          <p:nvPr/>
        </p:nvGrpSpPr>
        <p:grpSpPr>
          <a:xfrm>
            <a:off x="4876799" y="3688318"/>
            <a:ext cx="3705225" cy="1336139"/>
            <a:chOff x="4714874" y="2202418"/>
            <a:chExt cx="3705225" cy="1336139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4714874" y="2202418"/>
              <a:ext cx="3705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Il risultato sarà del tipo:</a:t>
              </a:r>
              <a:endParaRPr lang="it-IT" dirty="0"/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5076825" y="2584450"/>
              <a:ext cx="21907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world’,4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world’,1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world’,3</a:t>
              </a:r>
            </a:p>
            <a:p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‘</a:t>
              </a:r>
              <a:r>
                <a:rPr lang="it-IT" sz="1400" dirty="0" err="1" smtClean="0">
                  <a:latin typeface="Courier New" pitchFamily="49" charset="0"/>
                  <a:cs typeface="Courier New" pitchFamily="49" charset="0"/>
                </a:rPr>
                <a:t>Hello</a:t>
              </a:r>
              <a:r>
                <a:rPr lang="it-IT" sz="1400" dirty="0" smtClean="0">
                  <a:latin typeface="Courier New" pitchFamily="49" charset="0"/>
                  <a:cs typeface="Courier New" pitchFamily="49" charset="0"/>
                </a:rPr>
                <a:t> world’,2</a:t>
              </a:r>
              <a:endParaRPr lang="it-IT" sz="1400" dirty="0">
                <a:latin typeface="Courier New" pitchFamily="49" charset="0"/>
                <a:cs typeface="Courier New" pitchFamily="49" charset="0"/>
              </a:endParaRPr>
            </a:p>
          </p:txBody>
        </p:sp>
      </p:grpSp>
      <p:pic>
        <p:nvPicPr>
          <p:cNvPr id="16" name="Immagine 15" descr="parallel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499" y="3039364"/>
            <a:ext cx="3485221" cy="3691636"/>
          </a:xfrm>
          <a:prstGeom prst="rect">
            <a:avLst/>
          </a:prstGeom>
        </p:spPr>
      </p:pic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4648200" y="3014460"/>
            <a:ext cx="421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latin typeface="Gill Sans MT" pitchFamily="34" charset="0"/>
              </a:rPr>
              <a:t>All’ingresso della regione parallela vengono create 4 variabili </a:t>
            </a:r>
            <a:r>
              <a:rPr lang="it-IT" sz="1400" dirty="0" err="1" smtClean="0">
                <a:latin typeface="Gill Sans MT" pitchFamily="34" charset="0"/>
              </a:rPr>
              <a:t>myid</a:t>
            </a:r>
            <a:r>
              <a:rPr lang="it-IT" sz="1400" dirty="0" smtClean="0">
                <a:latin typeface="Gill Sans MT" pitchFamily="34" charset="0"/>
              </a:rPr>
              <a:t> </a:t>
            </a:r>
            <a:r>
              <a:rPr lang="it-IT" sz="14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  <a:r>
              <a:rPr lang="it-IT" sz="1400" dirty="0" smtClean="0">
                <a:latin typeface="Gill Sans MT" pitchFamily="34" charset="0"/>
              </a:rPr>
              <a:t>, una per ciascun </a:t>
            </a:r>
            <a:r>
              <a:rPr lang="it-IT" sz="1400" dirty="0" err="1" smtClean="0">
                <a:latin typeface="Gill Sans MT" pitchFamily="34" charset="0"/>
              </a:rPr>
              <a:t>thread</a:t>
            </a:r>
            <a:r>
              <a:rPr lang="it-IT" sz="1400" dirty="0" smtClean="0">
                <a:latin typeface="Gill Sans MT" pitchFamily="34" charset="0"/>
              </a:rPr>
              <a:t>.</a:t>
            </a:r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3403600" y="3454400"/>
            <a:ext cx="1257300" cy="1257300"/>
          </a:xfrm>
          <a:prstGeom prst="straightConnector1">
            <a:avLst/>
          </a:prstGeom>
          <a:ln w="2857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4648200" y="5173460"/>
            <a:ext cx="421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latin typeface="Gill Sans MT" pitchFamily="34" charset="0"/>
              </a:rPr>
              <a:t>Non riesco ad avere un controllo sull’ordine perché i processi procedono in maniera indipendente.</a:t>
            </a: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648200" y="5871960"/>
            <a:ext cx="4216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solidFill>
                  <a:srgbClr val="FF0000"/>
                </a:solidFill>
                <a:latin typeface="Gill Sans MT" pitchFamily="34" charset="0"/>
              </a:rPr>
              <a:t>Attenzione a dichiarare come </a:t>
            </a:r>
            <a:r>
              <a:rPr lang="it-IT" sz="14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  <a:r>
              <a:rPr lang="it-IT" sz="1400" dirty="0" smtClean="0">
                <a:solidFill>
                  <a:srgbClr val="FF0000"/>
                </a:solidFill>
                <a:latin typeface="Gill Sans MT" pitchFamily="34" charset="0"/>
              </a:rPr>
              <a:t> gli </a:t>
            </a:r>
            <a:r>
              <a:rPr lang="it-IT" sz="1400" dirty="0" err="1" smtClean="0">
                <a:solidFill>
                  <a:srgbClr val="FF0000"/>
                </a:solidFill>
                <a:latin typeface="Gill Sans MT" pitchFamily="34" charset="0"/>
              </a:rPr>
              <a:t>array</a:t>
            </a:r>
            <a:r>
              <a:rPr lang="it-IT" sz="1400" dirty="0" smtClean="0">
                <a:solidFill>
                  <a:srgbClr val="FF0000"/>
                </a:solidFill>
                <a:latin typeface="Gill Sans MT" pitchFamily="34" charset="0"/>
              </a:rPr>
              <a:t> perché possono occupare molta memoria. In genere conviene dichiarare private una variabile </a:t>
            </a:r>
            <a:r>
              <a:rPr lang="it-IT" sz="1400" b="1" dirty="0" err="1" smtClean="0">
                <a:solidFill>
                  <a:srgbClr val="333399"/>
                </a:solidFill>
                <a:latin typeface="Gill Sans MT" pitchFamily="34" charset="0"/>
              </a:rPr>
              <a:t>allocatable</a:t>
            </a:r>
            <a:r>
              <a:rPr lang="it-IT" sz="1400" dirty="0" smtClean="0">
                <a:solidFill>
                  <a:srgbClr val="FF0000"/>
                </a:solidFill>
                <a:latin typeface="Gill Sans MT" pitchFamily="34" charset="0"/>
              </a:rPr>
              <a:t> e allocarla nella regione parallela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altre clausole della direttiva </a:t>
            </a:r>
            <a:r>
              <a:rPr lang="it-IT" sz="1600" dirty="0" err="1" smtClean="0">
                <a:latin typeface="Gill Sans MT" pitchFamily="34" charset="0"/>
              </a:rPr>
              <a:t>parallel</a:t>
            </a:r>
            <a:r>
              <a:rPr lang="it-IT" sz="1600" dirty="0" smtClean="0">
                <a:latin typeface="Gill Sans MT" pitchFamily="34" charset="0"/>
              </a:rPr>
              <a:t>: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30559" y="2819400"/>
            <a:ext cx="7222841" cy="366254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if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( </a:t>
            </a:r>
            <a:r>
              <a:rPr lang="it-IT" sz="1600" dirty="0" smtClean="0">
                <a:latin typeface="Gill Sans MT" pitchFamily="34" charset="0"/>
              </a:rPr>
              <a:t>espressione logica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): </a:t>
            </a:r>
            <a:r>
              <a:rPr lang="it-IT" sz="1600" dirty="0" smtClean="0">
                <a:latin typeface="Gill Sans MT" pitchFamily="34" charset="0"/>
              </a:rPr>
              <a:t>la regione parallela viene eseguita solo l’espressione è vera. In certi casi se il volume dei calcoli è piccolo conviene eseguire il pezzo di codice in sequenziale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num_threads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err="1" smtClean="0">
                <a:latin typeface="Gill Sans MT" pitchFamily="34" charset="0"/>
              </a:rPr>
              <a:t>n_threads</a:t>
            </a: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)</a:t>
            </a:r>
            <a:r>
              <a:rPr lang="it-IT" sz="1600" dirty="0" smtClean="0">
                <a:latin typeface="Gill Sans MT" pitchFamily="34" charset="0"/>
              </a:rPr>
              <a:t>: la regione parallela viene eseguita da </a:t>
            </a:r>
            <a:r>
              <a:rPr lang="it-IT" sz="1600" dirty="0" err="1" smtClean="0">
                <a:latin typeface="Gill Sans MT" pitchFamily="34" charset="0"/>
              </a:rPr>
              <a:t>n_threads</a:t>
            </a:r>
            <a:r>
              <a:rPr lang="it-IT" sz="1600" dirty="0" smtClean="0">
                <a:latin typeface="Gill Sans MT" pitchFamily="34" charset="0"/>
              </a:rPr>
              <a:t>  processi </a:t>
            </a:r>
            <a:r>
              <a:rPr lang="it-IT" sz="1600" dirty="0" err="1" smtClean="0">
                <a:latin typeface="Gill Sans MT" pitchFamily="34" charset="0"/>
              </a:rPr>
              <a:t>simulataneamente</a:t>
            </a:r>
            <a:endParaRPr lang="it-IT" sz="1600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default( </a:t>
            </a:r>
            <a:r>
              <a:rPr lang="it-IT" sz="1600" dirty="0" smtClean="0">
                <a:latin typeface="Gill Sans MT" pitchFamily="34" charset="0"/>
              </a:rPr>
              <a:t>private | </a:t>
            </a:r>
            <a:r>
              <a:rPr lang="it-IT" sz="1600" dirty="0" err="1" smtClean="0">
                <a:latin typeface="Gill Sans MT" pitchFamily="34" charset="0"/>
              </a:rPr>
              <a:t>shared</a:t>
            </a:r>
            <a:r>
              <a:rPr lang="it-IT" sz="1600" dirty="0" smtClean="0">
                <a:latin typeface="Gill Sans MT" pitchFamily="34" charset="0"/>
              </a:rPr>
              <a:t> | </a:t>
            </a:r>
            <a:r>
              <a:rPr lang="it-IT" sz="1600" dirty="0" err="1" smtClean="0">
                <a:latin typeface="Gill Sans MT" pitchFamily="34" charset="0"/>
              </a:rPr>
              <a:t>firstprivate</a:t>
            </a:r>
            <a:r>
              <a:rPr lang="it-IT" sz="1600" dirty="0" smtClean="0">
                <a:latin typeface="Gill Sans MT" pitchFamily="34" charset="0"/>
              </a:rPr>
              <a:t> | none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)</a:t>
            </a:r>
            <a:r>
              <a:rPr lang="it-IT" sz="1600" dirty="0" smtClean="0">
                <a:latin typeface="Gill Sans MT" pitchFamily="34" charset="0"/>
              </a:rPr>
              <a:t>: specifica il default per le variabili all’interno della regione parallela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private(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le variabili tra parentesi sono tutte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  <a:endParaRPr lang="it-IT" sz="1600" b="1" dirty="0" smtClean="0">
              <a:latin typeface="Gill Sans MT" pitchFamily="34" charset="0"/>
            </a:endParaRP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firstprivate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le variabili tra parentesi sono tutte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 </a:t>
            </a:r>
            <a:r>
              <a:rPr lang="it-IT" sz="1600" dirty="0" smtClean="0">
                <a:latin typeface="Gill Sans MT" pitchFamily="34" charset="0"/>
              </a:rPr>
              <a:t>e all’ingresso della regione parallela vengono inizializzate con il valore della variabile prima della regione parallela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le variabili tra parentesi sono tutte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altre clausole della direttiva </a:t>
            </a:r>
            <a:r>
              <a:rPr lang="it-IT" sz="1600" dirty="0" err="1" smtClean="0">
                <a:latin typeface="Gill Sans MT" pitchFamily="34" charset="0"/>
              </a:rPr>
              <a:t>parallel</a:t>
            </a:r>
            <a:r>
              <a:rPr lang="it-IT" sz="1600" dirty="0" smtClean="0">
                <a:latin typeface="Gill Sans MT" pitchFamily="34" charset="0"/>
              </a:rPr>
              <a:t>: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11459" y="2819400"/>
            <a:ext cx="7222841" cy="338554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spcAft>
                <a:spcPts val="960"/>
              </a:spcAft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reduction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( </a:t>
            </a:r>
            <a:r>
              <a:rPr lang="it-IT" sz="1600" dirty="0" smtClean="0">
                <a:latin typeface="Gill Sans MT" pitchFamily="34" charset="0"/>
              </a:rPr>
              <a:t>operatore | funzione intrinseca: 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): </a:t>
            </a:r>
          </a:p>
        </p:txBody>
      </p:sp>
      <p:pic>
        <p:nvPicPr>
          <p:cNvPr id="8" name="Immagine 7" descr="Reduction_Operator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BFDFA"/>
              </a:clrFrom>
              <a:clrTo>
                <a:srgbClr val="FB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8045" y="3403601"/>
            <a:ext cx="4087355" cy="24765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546100" y="3403600"/>
            <a:ext cx="40005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it-IT" sz="1600" dirty="0" smtClean="0">
                <a:latin typeface="Gill Sans MT" pitchFamily="34" charset="0"/>
              </a:rPr>
              <a:t>Serve ad effettuare in maniera ottimizzata un “accumulo” sulle variabili indicate nella lista. L’accumulo avviene su di una variabile </a:t>
            </a:r>
            <a:r>
              <a:rPr lang="it-IT" sz="1600" i="1" dirty="0" smtClean="0">
                <a:solidFill>
                  <a:srgbClr val="333399"/>
                </a:solidFill>
                <a:latin typeface="Gill Sans MT" pitchFamily="34" charset="0"/>
              </a:rPr>
              <a:t>privata nascosta</a:t>
            </a:r>
            <a:r>
              <a:rPr lang="it-IT" sz="1600" dirty="0" smtClean="0">
                <a:latin typeface="Gill Sans MT" pitchFamily="34" charset="0"/>
              </a:rPr>
              <a:t> e poi combinato con le variabili nella lista. La variabile nascosta viene inizializzata con un valore che dipende dall’operatore scelto. Le variabili nella lista sono sempre di tipo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. </a:t>
            </a:r>
            <a:r>
              <a:rPr lang="it-IT" sz="1600" dirty="0" smtClean="0">
                <a:latin typeface="Gill Sans MT" pitchFamily="34" charset="0"/>
              </a:rPr>
              <a:t>La riduzione avviene alla fine della regione parallela.</a:t>
            </a:r>
          </a:p>
          <a:p>
            <a:pPr algn="just"/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26476" y="1985760"/>
            <a:ext cx="16486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latin typeface="Gill Sans MT" pitchFamily="34" charset="0"/>
              </a:rPr>
              <a:t>Esempio</a:t>
            </a:r>
            <a:r>
              <a:rPr lang="it-IT" sz="2000" dirty="0" smtClean="0">
                <a:latin typeface="Gill Sans MT" pitchFamily="34" charset="0"/>
              </a:rPr>
              <a:t>:</a:t>
            </a:r>
            <a:endParaRPr lang="it-IT" sz="2000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6" name="Parentesi graffa chiusa 15"/>
          <p:cNvSpPr/>
          <p:nvPr/>
        </p:nvSpPr>
        <p:spPr>
          <a:xfrm>
            <a:off x="5168900" y="2908300"/>
            <a:ext cx="673100" cy="2997200"/>
          </a:xfrm>
          <a:prstGeom prst="rightBrace">
            <a:avLst/>
          </a:prstGeom>
          <a:ln w="28575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114476" y="4182860"/>
            <a:ext cx="21659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smtClean="0">
                <a:latin typeface="Gill Sans MT" pitchFamily="34" charset="0"/>
              </a:rPr>
              <a:t>Il risultato è 40</a:t>
            </a:r>
            <a:endParaRPr lang="it-IT" sz="2000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pic>
        <p:nvPicPr>
          <p:cNvPr id="18" name="Immagine 17" descr="parallel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867" y="2571750"/>
            <a:ext cx="4408933" cy="3669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526476" y="1985760"/>
            <a:ext cx="16486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latin typeface="Gill Sans MT" pitchFamily="34" charset="0"/>
              </a:rPr>
              <a:t>Esempio</a:t>
            </a:r>
            <a:r>
              <a:rPr lang="it-IT" dirty="0" smtClean="0">
                <a:latin typeface="Gill Sans MT" pitchFamily="34" charset="0"/>
              </a:rPr>
              <a:t>:</a:t>
            </a:r>
            <a:endParaRPr lang="it-IT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6" name="Parentesi graffa chiusa 15"/>
          <p:cNvSpPr/>
          <p:nvPr/>
        </p:nvSpPr>
        <p:spPr>
          <a:xfrm>
            <a:off x="5168900" y="2908300"/>
            <a:ext cx="673100" cy="2997200"/>
          </a:xfrm>
          <a:prstGeom prst="rightBrace">
            <a:avLst/>
          </a:prstGeom>
          <a:ln w="28575">
            <a:solidFill>
              <a:srgbClr val="33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038276" y="3014460"/>
            <a:ext cx="21659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dirty="0" smtClean="0">
                <a:latin typeface="Gill Sans MT" pitchFamily="34" charset="0"/>
              </a:rPr>
              <a:t>Output:</a:t>
            </a:r>
            <a:endParaRPr lang="it-IT" sz="2000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pic>
        <p:nvPicPr>
          <p:cNvPr id="12" name="Immagine 11" descr="parallel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915" y="2470150"/>
            <a:ext cx="5248747" cy="3905250"/>
          </a:xfrm>
          <a:prstGeom prst="rect">
            <a:avLst/>
          </a:prstGeom>
        </p:spPr>
      </p:pic>
      <p:pic>
        <p:nvPicPr>
          <p:cNvPr id="14" name="Immagine 13" descr="outp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0787" y="3415284"/>
            <a:ext cx="2638843" cy="2502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Referenze:</a:t>
            </a:r>
          </a:p>
          <a:p>
            <a:pPr>
              <a:spcBef>
                <a:spcPct val="50000"/>
              </a:spcBef>
            </a:pPr>
            <a:endParaRPr lang="it-IT" sz="2000" b="1" dirty="0" smtClean="0">
              <a:latin typeface="Gill Sans MT" pitchFamily="34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it-IT" sz="2000" dirty="0" smtClean="0">
                <a:latin typeface="Gill Sans MT" pitchFamily="34" charset="0"/>
              </a:rPr>
              <a:t>Stephen J. </a:t>
            </a:r>
            <a:r>
              <a:rPr lang="it-IT" sz="2000" dirty="0" err="1" smtClean="0">
                <a:latin typeface="Gill Sans MT" pitchFamily="34" charset="0"/>
              </a:rPr>
              <a:t>Chapman</a:t>
            </a:r>
            <a:r>
              <a:rPr lang="it-IT" sz="2000" dirty="0" smtClean="0">
                <a:latin typeface="Gill Sans MT" pitchFamily="34" charset="0"/>
              </a:rPr>
              <a:t>, “Fortran 90/95 </a:t>
            </a:r>
            <a:r>
              <a:rPr lang="it-IT" sz="2000" dirty="0" err="1" smtClean="0">
                <a:latin typeface="Gill Sans MT" pitchFamily="34" charset="0"/>
              </a:rPr>
              <a:t>for</a:t>
            </a:r>
            <a:r>
              <a:rPr lang="it-IT" sz="2000" dirty="0" smtClean="0">
                <a:latin typeface="Gill Sans MT" pitchFamily="34" charset="0"/>
              </a:rPr>
              <a:t> </a:t>
            </a:r>
            <a:r>
              <a:rPr lang="it-IT" sz="2000" dirty="0" err="1" smtClean="0">
                <a:latin typeface="Gill Sans MT" pitchFamily="34" charset="0"/>
              </a:rPr>
              <a:t>Scientists</a:t>
            </a:r>
            <a:r>
              <a:rPr lang="it-IT" sz="2000" dirty="0" smtClean="0">
                <a:latin typeface="Gill Sans MT" pitchFamily="34" charset="0"/>
              </a:rPr>
              <a:t> and </a:t>
            </a:r>
            <a:r>
              <a:rPr lang="it-IT" sz="2000" dirty="0" err="1" smtClean="0">
                <a:latin typeface="Gill Sans MT" pitchFamily="34" charset="0"/>
              </a:rPr>
              <a:t>Engineers</a:t>
            </a:r>
            <a:r>
              <a:rPr lang="it-IT" sz="2000" dirty="0" smtClean="0">
                <a:latin typeface="Gill Sans MT" pitchFamily="34" charset="0"/>
              </a:rPr>
              <a:t>”, 1998, WCB/McGraw-Hill.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endParaRPr lang="it-IT" sz="2000" dirty="0" smtClean="0">
              <a:latin typeface="Gill Sans MT" pitchFamily="34" charset="0"/>
            </a:endParaRP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it-IT" sz="2000" dirty="0" smtClean="0">
                <a:latin typeface="Gill Sans MT" pitchFamily="34" charset="0"/>
              </a:rPr>
              <a:t>Ed </a:t>
            </a:r>
            <a:r>
              <a:rPr lang="it-IT" sz="2000" dirty="0" err="1" smtClean="0">
                <a:latin typeface="Gill Sans MT" pitchFamily="34" charset="0"/>
              </a:rPr>
              <a:t>Atkin</a:t>
            </a:r>
            <a:r>
              <a:rPr lang="it-IT" sz="2000" dirty="0" smtClean="0">
                <a:latin typeface="Gill Sans MT" pitchFamily="34" charset="0"/>
              </a:rPr>
              <a:t>, “</a:t>
            </a:r>
            <a:r>
              <a:rPr lang="it-IT" sz="2000" dirty="0" err="1" smtClean="0">
                <a:latin typeface="Gill Sans MT" pitchFamily="34" charset="0"/>
              </a:rPr>
              <a:t>Object-oriented</a:t>
            </a:r>
            <a:r>
              <a:rPr lang="it-IT" sz="2000" dirty="0" smtClean="0">
                <a:latin typeface="Gill Sans MT" pitchFamily="34" charset="0"/>
              </a:rPr>
              <a:t> </a:t>
            </a:r>
            <a:r>
              <a:rPr lang="it-IT" sz="2000" dirty="0" err="1" smtClean="0">
                <a:latin typeface="Gill Sans MT" pitchFamily="34" charset="0"/>
              </a:rPr>
              <a:t>programming</a:t>
            </a:r>
            <a:r>
              <a:rPr lang="it-IT" sz="2000" dirty="0" smtClean="0">
                <a:latin typeface="Gill Sans MT" pitchFamily="34" charset="0"/>
              </a:rPr>
              <a:t> via fortran 90/95”, 2003,</a:t>
            </a:r>
            <a:r>
              <a:rPr lang="it-IT" sz="2000" dirty="0" smtClean="0"/>
              <a:t> Cambridge </a:t>
            </a:r>
            <a:r>
              <a:rPr lang="it-IT" sz="2000" dirty="0" err="1" smtClean="0"/>
              <a:t>University</a:t>
            </a:r>
            <a:r>
              <a:rPr lang="it-IT" sz="2000" dirty="0" smtClean="0"/>
              <a:t> Press.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endParaRPr lang="it-IT" sz="2000" dirty="0" smtClean="0"/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it-IT" sz="2000" dirty="0" smtClean="0">
                <a:latin typeface="Gill Sans MT" pitchFamily="34" charset="0"/>
              </a:rPr>
              <a:t>Viktor K. </a:t>
            </a:r>
            <a:r>
              <a:rPr lang="it-IT" sz="2000" dirty="0" err="1" smtClean="0">
                <a:latin typeface="Gill Sans MT" pitchFamily="34" charset="0"/>
              </a:rPr>
              <a:t>Decyk</a:t>
            </a:r>
            <a:r>
              <a:rPr lang="it-IT" sz="2000" dirty="0" smtClean="0">
                <a:latin typeface="Gill Sans MT" pitchFamily="34" charset="0"/>
              </a:rPr>
              <a:t>, Charles D. Norton, and </a:t>
            </a:r>
            <a:r>
              <a:rPr lang="it-IT" sz="2000" dirty="0" err="1" smtClean="0">
                <a:latin typeface="Gill Sans MT" pitchFamily="34" charset="0"/>
              </a:rPr>
              <a:t>Boleslaw</a:t>
            </a:r>
            <a:r>
              <a:rPr lang="it-IT" sz="2000" dirty="0" smtClean="0">
                <a:latin typeface="Gill Sans MT" pitchFamily="34" charset="0"/>
              </a:rPr>
              <a:t> K. </a:t>
            </a:r>
            <a:r>
              <a:rPr lang="it-IT" sz="2000" dirty="0" err="1" smtClean="0">
                <a:latin typeface="Gill Sans MT" pitchFamily="34" charset="0"/>
              </a:rPr>
              <a:t>Szymanski</a:t>
            </a:r>
            <a:r>
              <a:rPr lang="it-IT" sz="2000" dirty="0" smtClean="0">
                <a:latin typeface="Gill Sans MT" pitchFamily="34" charset="0"/>
              </a:rPr>
              <a:t>, “High Performance </a:t>
            </a:r>
            <a:r>
              <a:rPr lang="it-IT" sz="2000" dirty="0" err="1" smtClean="0">
                <a:latin typeface="Gill Sans MT" pitchFamily="34" charset="0"/>
              </a:rPr>
              <a:t>Object-oriented</a:t>
            </a:r>
            <a:r>
              <a:rPr lang="it-IT" sz="2000" dirty="0" smtClean="0">
                <a:latin typeface="Gill Sans MT" pitchFamily="34" charset="0"/>
              </a:rPr>
              <a:t> </a:t>
            </a:r>
            <a:r>
              <a:rPr lang="it-IT" sz="2000" dirty="0" err="1" smtClean="0">
                <a:latin typeface="Gill Sans MT" pitchFamily="34" charset="0"/>
              </a:rPr>
              <a:t>Programming</a:t>
            </a:r>
            <a:r>
              <a:rPr lang="it-IT" sz="2000" dirty="0" smtClean="0">
                <a:latin typeface="Gill Sans MT" pitchFamily="34" charset="0"/>
              </a:rPr>
              <a:t> in Fortran 90”, http://www.cs.rpi.edu/</a:t>
            </a:r>
            <a:r>
              <a:rPr lang="it-IT" sz="2000" dirty="0" err="1" smtClean="0">
                <a:latin typeface="Gill Sans MT" pitchFamily="34" charset="0"/>
              </a:rPr>
              <a:t>~szymansk</a:t>
            </a:r>
            <a:r>
              <a:rPr lang="it-IT" sz="2000" dirty="0" smtClean="0">
                <a:latin typeface="Gill Sans MT" pitchFamily="34" charset="0"/>
              </a:rPr>
              <a:t>/oof90.html.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endParaRPr lang="it-IT" sz="2000" dirty="0"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altre clausole della direttiva </a:t>
            </a:r>
            <a:r>
              <a:rPr lang="it-IT" sz="1600" dirty="0" err="1" smtClean="0">
                <a:latin typeface="Gill Sans MT" pitchFamily="34" charset="0"/>
              </a:rPr>
              <a:t>parallel</a:t>
            </a:r>
            <a:r>
              <a:rPr lang="it-IT" sz="1600" dirty="0" smtClean="0">
                <a:latin typeface="Gill Sans MT" pitchFamily="34" charset="0"/>
              </a:rPr>
              <a:t>: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11459" y="2819400"/>
            <a:ext cx="7222841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spcAft>
                <a:spcPts val="960"/>
              </a:spcAft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copyin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(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): </a:t>
            </a:r>
            <a:r>
              <a:rPr lang="it-IT" sz="1600" dirty="0" smtClean="0">
                <a:latin typeface="Gill Sans MT" pitchFamily="34" charset="0"/>
              </a:rPr>
              <a:t>copia il valore della variabile (di tipo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threadprivate</a:t>
            </a:r>
            <a:r>
              <a:rPr lang="it-IT" sz="1600" dirty="0" smtClean="0">
                <a:latin typeface="Gill Sans MT" pitchFamily="34" charset="0"/>
              </a:rPr>
              <a:t>) del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master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thread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nelle variabili private di ciascun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994059" y="3670300"/>
            <a:ext cx="6435441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spcAft>
                <a:spcPts val="960"/>
              </a:spcAft>
            </a:pPr>
            <a:r>
              <a:rPr lang="it-IT" sz="1600" dirty="0" smtClean="0">
                <a:latin typeface="Gill Sans MT" pitchFamily="34" charset="0"/>
              </a:rPr>
              <a:t>La direttiva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threadprivate</a:t>
            </a:r>
            <a:r>
              <a:rPr lang="it-IT" sz="1600" dirty="0" smtClean="0">
                <a:latin typeface="Gill Sans MT" pitchFamily="34" charset="0"/>
              </a:rPr>
              <a:t>(lista variabili)  serve a creare delle variabili private  che persistono per tutta la durata del codice. Ogni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ha la sua e il valore assunto si conserva da una regione parallela all’altra.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994059" y="4826000"/>
            <a:ext cx="6435441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spcAft>
                <a:spcPts val="960"/>
              </a:spcAft>
            </a:pPr>
            <a:r>
              <a:rPr lang="it-IT" sz="1600" dirty="0" smtClean="0">
                <a:latin typeface="Gill Sans MT" pitchFamily="34" charset="0"/>
              </a:rPr>
              <a:t>Il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masterthread</a:t>
            </a:r>
            <a:r>
              <a:rPr lang="it-IT" sz="1600" dirty="0" smtClean="0">
                <a:latin typeface="Gill Sans MT" pitchFamily="34" charset="0"/>
              </a:rPr>
              <a:t> è il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che inizializza la regione parallela  quando la incontra e a cui viene assegnato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id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= 0</a:t>
            </a:r>
            <a:r>
              <a:rPr lang="it-IT" sz="1600" dirty="0" smtClean="0">
                <a:latin typeface="Gill Sans MT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7959" y="2286000"/>
            <a:ext cx="7222841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spcAft>
                <a:spcPts val="960"/>
              </a:spcAft>
            </a:pPr>
            <a:r>
              <a:rPr lang="it-IT" b="1" dirty="0" smtClean="0">
                <a:latin typeface="Gill Sans MT" pitchFamily="34" charset="0"/>
              </a:rPr>
              <a:t>NOTE: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89259" y="3009900"/>
            <a:ext cx="7222841" cy="18210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spcBef>
                <a:spcPct val="50000"/>
              </a:spcBef>
              <a:spcAft>
                <a:spcPts val="960"/>
              </a:spcAft>
              <a:buFont typeface="+mj-lt"/>
              <a:buAutoNum type="arabicPeriod"/>
            </a:pPr>
            <a:r>
              <a:rPr lang="it-IT" sz="1600" dirty="0" smtClean="0">
                <a:latin typeface="Gill Sans MT" pitchFamily="34" charset="0"/>
              </a:rPr>
              <a:t>Se all’interno di una regione parallela viene chiamata una subroutine (o una </a:t>
            </a:r>
            <a:r>
              <a:rPr lang="it-IT" sz="1600" dirty="0" err="1" smtClean="0">
                <a:latin typeface="Gill Sans MT" pitchFamily="34" charset="0"/>
              </a:rPr>
              <a:t>function</a:t>
            </a:r>
            <a:r>
              <a:rPr lang="it-IT" sz="1600" dirty="0" smtClean="0">
                <a:latin typeface="Gill Sans MT" pitchFamily="34" charset="0"/>
              </a:rPr>
              <a:t>) di default  tutte le sue variabili locali sono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  <a:r>
              <a:rPr lang="it-IT" sz="1600" dirty="0" smtClean="0">
                <a:latin typeface="Gill Sans MT" pitchFamily="34" charset="0"/>
              </a:rPr>
              <a:t>. Le variabili di scambio mantengono invece il tipo che avevano nella subroutine chiamante.</a:t>
            </a:r>
          </a:p>
          <a:p>
            <a:pPr marL="342900" indent="-342900">
              <a:spcBef>
                <a:spcPct val="50000"/>
              </a:spcBef>
              <a:spcAft>
                <a:spcPts val="960"/>
              </a:spcAft>
              <a:buFont typeface="+mj-lt"/>
              <a:buAutoNum type="arabicPeriod"/>
            </a:pPr>
            <a:r>
              <a:rPr lang="it-IT" sz="1600" dirty="0" smtClean="0">
                <a:latin typeface="Gill Sans MT" pitchFamily="34" charset="0"/>
              </a:rPr>
              <a:t>Un altro modo per decidere il numero di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che eseguono le regioni parallele è usare la variabile di ambiente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OMP_NUM_THREADS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In generale se includo un </a:t>
            </a:r>
            <a:r>
              <a:rPr lang="it-IT" sz="1600" dirty="0" err="1" smtClean="0">
                <a:latin typeface="Gill Sans MT" pitchFamily="34" charset="0"/>
              </a:rPr>
              <a:t>do-loop</a:t>
            </a:r>
            <a:r>
              <a:rPr lang="it-IT" sz="1600" dirty="0" smtClean="0">
                <a:latin typeface="Gill Sans MT" pitchFamily="34" charset="0"/>
              </a:rPr>
              <a:t> qualsiasi in una regione parallela questo sarà eseguito allo stesso modo da tutti 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.</a:t>
            </a:r>
          </a:p>
        </p:txBody>
      </p:sp>
      <p:pic>
        <p:nvPicPr>
          <p:cNvPr id="12" name="Immagine 11" descr="do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500" y="3335019"/>
            <a:ext cx="4800600" cy="2851185"/>
          </a:xfrm>
          <a:prstGeom prst="rect">
            <a:avLst/>
          </a:prstGeom>
        </p:spPr>
      </p:pic>
      <p:sp>
        <p:nvSpPr>
          <p:cNvPr id="18" name="Freccia a destra 17"/>
          <p:cNvSpPr/>
          <p:nvPr/>
        </p:nvSpPr>
        <p:spPr>
          <a:xfrm rot="10800000">
            <a:off x="3860800" y="4406900"/>
            <a:ext cx="596900" cy="406400"/>
          </a:xfrm>
          <a:prstGeom prst="rightArrow">
            <a:avLst/>
          </a:prstGeom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2 21"/>
          <p:cNvCxnSpPr/>
          <p:nvPr/>
        </p:nvCxnSpPr>
        <p:spPr>
          <a:xfrm flipH="1">
            <a:off x="3632200" y="3403600"/>
            <a:ext cx="647700" cy="342900"/>
          </a:xfrm>
          <a:prstGeom prst="straightConnector1">
            <a:avLst/>
          </a:prstGeom>
          <a:ln w="2857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4406900" y="3060700"/>
            <a:ext cx="294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>
                <a:solidFill>
                  <a:srgbClr val="FF0000"/>
                </a:solidFill>
              </a:rPr>
              <a:t>E’ importante che le  variabili dei cicli siano private!!!</a:t>
            </a:r>
            <a:endParaRPr lang="it-IT" sz="1600" dirty="0">
              <a:solidFill>
                <a:srgbClr val="FF0000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610100" y="4330700"/>
            <a:ext cx="294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/>
              <a:t>Tutti i </a:t>
            </a:r>
            <a:r>
              <a:rPr lang="it-IT" sz="1600" dirty="0" err="1" smtClean="0"/>
              <a:t>thread</a:t>
            </a:r>
            <a:r>
              <a:rPr lang="it-IT" sz="1600" dirty="0" smtClean="0"/>
              <a:t> eseguono 20 volte le iterazioni del ciclo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 descr="do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980" y="3060700"/>
            <a:ext cx="5217160" cy="3302000"/>
          </a:xfrm>
          <a:prstGeom prst="rect">
            <a:avLst/>
          </a:prstGeom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Come è possibile distribuire le iterazioni del ciclo do?</a:t>
            </a:r>
          </a:p>
          <a:p>
            <a:pPr marL="800100" lvl="1" indent="-342900">
              <a:spcBef>
                <a:spcPct val="50000"/>
              </a:spcBef>
              <a:buFont typeface="+mj-lt"/>
              <a:buAutoNum type="arabicPeriod"/>
            </a:pPr>
            <a:r>
              <a:rPr lang="it-IT" sz="1600" dirty="0" smtClean="0">
                <a:latin typeface="Gill Sans MT" pitchFamily="34" charset="0"/>
              </a:rPr>
              <a:t>Utilizzando l’</a:t>
            </a:r>
            <a:r>
              <a:rPr lang="it-IT" sz="1600" dirty="0" err="1" smtClean="0">
                <a:latin typeface="Gill Sans MT" pitchFamily="34" charset="0"/>
              </a:rPr>
              <a:t>id</a:t>
            </a:r>
            <a:r>
              <a:rPr lang="it-IT" sz="1600" dirty="0" smtClean="0">
                <a:latin typeface="Gill Sans MT" pitchFamily="34" charset="0"/>
              </a:rPr>
              <a:t> del processo</a:t>
            </a:r>
          </a:p>
        </p:txBody>
      </p:sp>
      <p:sp>
        <p:nvSpPr>
          <p:cNvPr id="18" name="Freccia a destra 17"/>
          <p:cNvSpPr/>
          <p:nvPr/>
        </p:nvSpPr>
        <p:spPr>
          <a:xfrm rot="10800000">
            <a:off x="3860800" y="4584700"/>
            <a:ext cx="596900" cy="406400"/>
          </a:xfrm>
          <a:prstGeom prst="rightArrow">
            <a:avLst/>
          </a:prstGeom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4610100" y="4508500"/>
            <a:ext cx="294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smtClean="0"/>
              <a:t>Ciascun </a:t>
            </a:r>
            <a:r>
              <a:rPr lang="it-IT" sz="1600" dirty="0" err="1" smtClean="0"/>
              <a:t>thread</a:t>
            </a:r>
            <a:r>
              <a:rPr lang="it-IT" sz="1600" dirty="0" smtClean="0"/>
              <a:t> esegue solo 5 iterazioni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Come è possibile distribuire le iterazioni del ciclo do?</a:t>
            </a:r>
          </a:p>
          <a:p>
            <a:pPr marL="800100" lvl="1" indent="-342900">
              <a:spcBef>
                <a:spcPct val="50000"/>
              </a:spcBef>
              <a:buFont typeface="+mj-lt"/>
              <a:buAutoNum type="arabicPeriod" startAt="2"/>
            </a:pPr>
            <a:r>
              <a:rPr lang="it-IT" sz="1600" dirty="0" smtClean="0">
                <a:latin typeface="Gill Sans MT" pitchFamily="34" charset="0"/>
              </a:rPr>
              <a:t>Utilizzando 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558800" y="328992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Sintassi: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do [clausole]</a:t>
            </a:r>
          </a:p>
          <a:p>
            <a:pPr lvl="2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{Cicli do}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end do [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nowait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]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64576" y="5135360"/>
            <a:ext cx="78047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  <a:r>
              <a:rPr lang="it-IT" sz="1600" dirty="0" smtClean="0">
                <a:latin typeface="Gill Sans MT" pitchFamily="34" charset="0"/>
              </a:rPr>
              <a:t> si occupa di distribuire tra i vari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le iterazioni dei cicli do racchiusi. La variabile contatore delle iterazioni dei cicli do è per default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.</a:t>
            </a:r>
            <a:r>
              <a:rPr lang="it-IT" sz="1600" dirty="0" smtClean="0">
                <a:latin typeface="Gill Sans MT" pitchFamily="34" charset="0"/>
              </a:rPr>
              <a:t> A meno che non sia specificata l’opzione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“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nowait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”</a:t>
            </a:r>
            <a:r>
              <a:rPr lang="it-IT" sz="1600" dirty="0" smtClean="0">
                <a:latin typeface="Gill Sans MT" pitchFamily="34" charset="0"/>
              </a:rPr>
              <a:t> vi è una barriera al termine del costrutto. 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 </a:t>
            </a:r>
            <a:r>
              <a:rPr lang="it-IT" sz="1600" dirty="0" smtClean="0">
                <a:latin typeface="Gill Sans MT" pitchFamily="34" charset="0"/>
              </a:rPr>
              <a:t>deve essere a sua volta inclusa in una regione parallela.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 smtClean="0">
                <a:latin typeface="Gill Sans MT" pitchFamily="34" charset="0"/>
              </a:rPr>
              <a:t>Esempio</a:t>
            </a:r>
            <a:r>
              <a:rPr lang="it-IT" sz="1600" dirty="0" smtClean="0">
                <a:latin typeface="Gill Sans MT" pitchFamily="34" charset="0"/>
              </a:rPr>
              <a:t>: la somma di due vettori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pic>
        <p:nvPicPr>
          <p:cNvPr id="12" name="Immagine 11" descr="do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4763" y="2899156"/>
            <a:ext cx="3727997" cy="2549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clausole della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  <a:r>
              <a:rPr lang="it-IT" sz="1600" dirty="0" smtClean="0">
                <a:latin typeface="Gill Sans MT" pitchFamily="34" charset="0"/>
              </a:rPr>
              <a:t>: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30559" y="2819400"/>
            <a:ext cx="7222841" cy="193899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private(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vedi sopra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firstprivate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vedi sopra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lastprivate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le variabili tra parentesi sono tutte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 </a:t>
            </a:r>
            <a:r>
              <a:rPr lang="it-IT" sz="1600" dirty="0" smtClean="0">
                <a:latin typeface="Gill Sans MT" pitchFamily="34" charset="0"/>
              </a:rPr>
              <a:t>e in uscita al costrutto la corrispondente variabile originale viene aggiornata con l’ultimo valore calcolato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reduction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smtClean="0">
                <a:latin typeface="Gill Sans MT" pitchFamily="34" charset="0"/>
              </a:rPr>
              <a:t>operatore: 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): </a:t>
            </a:r>
            <a:r>
              <a:rPr lang="it-IT" sz="1600" dirty="0" smtClean="0">
                <a:latin typeface="Gill Sans MT" pitchFamily="34" charset="0"/>
              </a:rPr>
              <a:t>vedi sopra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clausole della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  <a:r>
              <a:rPr lang="it-IT" sz="1600" dirty="0" smtClean="0">
                <a:latin typeface="Gill Sans MT" pitchFamily="34" charset="0"/>
              </a:rPr>
              <a:t>: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30559" y="2895600"/>
            <a:ext cx="7222841" cy="341632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schedule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err="1" smtClean="0">
                <a:latin typeface="Gill Sans MT" pitchFamily="34" charset="0"/>
              </a:rPr>
              <a:t>kind</a:t>
            </a:r>
            <a:r>
              <a:rPr lang="it-IT" sz="1600" dirty="0" smtClean="0">
                <a:latin typeface="Gill Sans MT" pitchFamily="34" charset="0"/>
              </a:rPr>
              <a:t>, </a:t>
            </a:r>
            <a:r>
              <a:rPr lang="it-IT" sz="1600" dirty="0" err="1" smtClean="0">
                <a:latin typeface="Gill Sans MT" pitchFamily="34" charset="0"/>
              </a:rPr>
              <a:t>chunk_size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</a:t>
            </a:r>
          </a:p>
          <a:p>
            <a:pPr lvl="1">
              <a:spcBef>
                <a:spcPct val="50000"/>
              </a:spcBef>
            </a:pP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kind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:</a:t>
            </a:r>
          </a:p>
          <a:p>
            <a:pPr lvl="2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static</a:t>
            </a:r>
            <a:r>
              <a:rPr lang="it-IT" sz="1600" dirty="0" smtClean="0">
                <a:latin typeface="Gill Sans MT" pitchFamily="34" charset="0"/>
              </a:rPr>
              <a:t>: le iterazioni vengono divise equamente tra 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in blocchi di dimensione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chunk_size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lvl="2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dynamic</a:t>
            </a:r>
            <a:r>
              <a:rPr lang="it-IT" sz="1600" dirty="0" smtClean="0">
                <a:latin typeface="Gill Sans MT" pitchFamily="34" charset="0"/>
              </a:rPr>
              <a:t>: le iterazioni vengono attribuite dinamicamente ai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in blocchi di dimensione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chunk_size</a:t>
            </a:r>
            <a:r>
              <a:rPr lang="it-IT" sz="1600" dirty="0" smtClean="0">
                <a:latin typeface="Gill Sans MT" pitchFamily="34" charset="0"/>
              </a:rPr>
              <a:t> man mano che questi si liberano</a:t>
            </a:r>
          </a:p>
          <a:p>
            <a:pPr lvl="2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guided</a:t>
            </a:r>
            <a:r>
              <a:rPr lang="it-IT" sz="1600" dirty="0" smtClean="0">
                <a:latin typeface="Gill Sans MT" pitchFamily="34" charset="0"/>
              </a:rPr>
              <a:t>: come </a:t>
            </a:r>
            <a:r>
              <a:rPr lang="it-IT" sz="1600" dirty="0" err="1" smtClean="0">
                <a:latin typeface="Gill Sans MT" pitchFamily="34" charset="0"/>
              </a:rPr>
              <a:t>dynamic</a:t>
            </a:r>
            <a:r>
              <a:rPr lang="it-IT" sz="1600" dirty="0" smtClean="0">
                <a:latin typeface="Gill Sans MT" pitchFamily="34" charset="0"/>
              </a:rPr>
              <a:t>, con la differenza che la dimensione dei blocchi è inizialmente elevata e si riduce via via fino a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chunk_size</a:t>
            </a:r>
            <a:r>
              <a:rPr lang="it-IT" sz="1600" dirty="0" smtClean="0">
                <a:latin typeface="Gill Sans MT" pitchFamily="34" charset="0"/>
              </a:rPr>
              <a:t> verso le ultime iterazioni</a:t>
            </a:r>
          </a:p>
          <a:p>
            <a:pPr lvl="2"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auto</a:t>
            </a:r>
            <a:r>
              <a:rPr lang="it-IT" sz="1600" dirty="0" smtClean="0">
                <a:latin typeface="Gill Sans MT" pitchFamily="34" charset="0"/>
              </a:rPr>
              <a:t>: si commenta da solo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clausole della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  <a:r>
              <a:rPr lang="it-IT" sz="1600" dirty="0" smtClean="0">
                <a:latin typeface="Gill Sans MT" pitchFamily="34" charset="0"/>
              </a:rPr>
              <a:t>: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30559" y="2819400"/>
            <a:ext cx="7222841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ordered</a:t>
            </a:r>
            <a:r>
              <a:rPr lang="it-IT" sz="1600" dirty="0" smtClean="0">
                <a:latin typeface="Gill Sans MT" pitchFamily="34" charset="0"/>
              </a:rPr>
              <a:t>: deve essere dichiarata se si vuole includere nel </a:t>
            </a:r>
            <a:r>
              <a:rPr lang="it-IT" sz="1600" dirty="0" err="1" smtClean="0">
                <a:latin typeface="Gill Sans MT" pitchFamily="34" charset="0"/>
              </a:rPr>
              <a:t>loop</a:t>
            </a:r>
            <a:r>
              <a:rPr lang="it-IT" sz="1600" dirty="0" smtClean="0">
                <a:latin typeface="Gill Sans MT" pitchFamily="34" charset="0"/>
              </a:rPr>
              <a:t> un costrutto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ordered</a:t>
            </a:r>
            <a:r>
              <a:rPr lang="it-IT" sz="1600" dirty="0" smtClean="0">
                <a:latin typeface="Gill Sans MT" pitchFamily="34" charset="0"/>
              </a:rPr>
              <a:t>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889000" y="436942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Sintassi: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ordered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  <a:p>
            <a:pPr lvl="2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{istruzioni}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end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ordered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77276" y="3649460"/>
            <a:ext cx="78047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Il costrutto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ordered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deve essere incluso in un costrutto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  <a:r>
              <a:rPr lang="it-IT" sz="1600" dirty="0" smtClean="0">
                <a:latin typeface="Gill Sans MT" pitchFamily="34" charset="0"/>
              </a:rPr>
              <a:t> e forza l’esecuzione in ordine di iterazione delle istruzioni comprese in tale blocco.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577276" y="6087860"/>
            <a:ext cx="78047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solidFill>
                  <a:srgbClr val="FF0000"/>
                </a:solidFill>
                <a:latin typeface="Gill Sans MT" pitchFamily="34" charset="0"/>
              </a:rPr>
              <a:t>Attenzione perché il costrutto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ordered</a:t>
            </a:r>
            <a:r>
              <a:rPr lang="it-IT" sz="1600" dirty="0" smtClean="0">
                <a:solidFill>
                  <a:srgbClr val="FF0000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Gill Sans MT" pitchFamily="34" charset="0"/>
              </a:rPr>
              <a:t>sequenzializza</a:t>
            </a:r>
            <a:r>
              <a:rPr lang="it-IT" sz="1600" dirty="0" smtClean="0">
                <a:solidFill>
                  <a:srgbClr val="FF0000"/>
                </a:solidFill>
                <a:latin typeface="Gill Sans MT" pitchFamily="34" charset="0"/>
              </a:rPr>
              <a:t> molto il codice e può provocare forti perdite di performance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4622800" y="2747760"/>
            <a:ext cx="363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latin typeface="Gill Sans MT" pitchFamily="34" charset="0"/>
              </a:rPr>
              <a:t>Il processo 1 eseguirà le iterazioni 1,5,9,…. il 2 le iterazioni 2, 6, 10,…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 smtClean="0">
                <a:latin typeface="Gill Sans MT" pitchFamily="34" charset="0"/>
              </a:rPr>
              <a:t>Esempio: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pic>
        <p:nvPicPr>
          <p:cNvPr id="17" name="Immagine 16" descr="do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991" y="2806700"/>
            <a:ext cx="3723847" cy="3759200"/>
          </a:xfrm>
          <a:prstGeom prst="rect">
            <a:avLst/>
          </a:prstGeom>
        </p:spPr>
      </p:pic>
      <p:cxnSp>
        <p:nvCxnSpPr>
          <p:cNvPr id="19" name="Connettore 2 18"/>
          <p:cNvCxnSpPr/>
          <p:nvPr/>
        </p:nvCxnSpPr>
        <p:spPr>
          <a:xfrm flipH="1">
            <a:off x="2921000" y="3009900"/>
            <a:ext cx="1727200" cy="609600"/>
          </a:xfrm>
          <a:prstGeom prst="straightConnector1">
            <a:avLst/>
          </a:prstGeom>
          <a:ln w="28575">
            <a:solidFill>
              <a:srgbClr val="33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reccia a destra 20"/>
          <p:cNvSpPr/>
          <p:nvPr/>
        </p:nvSpPr>
        <p:spPr>
          <a:xfrm rot="10800000">
            <a:off x="3340100" y="4127500"/>
            <a:ext cx="596900" cy="177800"/>
          </a:xfrm>
          <a:prstGeom prst="rightArrow">
            <a:avLst/>
          </a:prstGeom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 rot="10800000">
            <a:off x="4051300" y="4546600"/>
            <a:ext cx="596900" cy="177800"/>
          </a:xfrm>
          <a:prstGeom prst="rightArrow">
            <a:avLst/>
          </a:prstGeom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/>
          <p:cNvSpPr/>
          <p:nvPr/>
        </p:nvSpPr>
        <p:spPr>
          <a:xfrm rot="10800000">
            <a:off x="3314700" y="5016500"/>
            <a:ext cx="596900" cy="177800"/>
          </a:xfrm>
          <a:prstGeom prst="rightArrow">
            <a:avLst/>
          </a:prstGeom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4025900" y="4030460"/>
            <a:ext cx="363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latin typeface="Gill Sans MT" pitchFamily="34" charset="0"/>
              </a:rPr>
              <a:t>Tutti e 4 i </a:t>
            </a:r>
            <a:r>
              <a:rPr lang="it-IT" sz="1400" dirty="0" err="1" smtClean="0">
                <a:latin typeface="Gill Sans MT" pitchFamily="34" charset="0"/>
              </a:rPr>
              <a:t>core</a:t>
            </a:r>
            <a:r>
              <a:rPr lang="it-IT" sz="1400" dirty="0" smtClean="0">
                <a:latin typeface="Gill Sans MT" pitchFamily="34" charset="0"/>
              </a:rPr>
              <a:t> lavorano in contemporanea</a:t>
            </a: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4038600" y="4957560"/>
            <a:ext cx="363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latin typeface="Gill Sans MT" pitchFamily="34" charset="0"/>
              </a:rPr>
              <a:t>Tutti e 4 i </a:t>
            </a:r>
            <a:r>
              <a:rPr lang="it-IT" sz="1400" dirty="0" err="1" smtClean="0">
                <a:latin typeface="Gill Sans MT" pitchFamily="34" charset="0"/>
              </a:rPr>
              <a:t>core</a:t>
            </a:r>
            <a:r>
              <a:rPr lang="it-IT" sz="1400" dirty="0" smtClean="0">
                <a:latin typeface="Gill Sans MT" pitchFamily="34" charset="0"/>
              </a:rPr>
              <a:t> lavorano in contemporanea</a:t>
            </a: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648200" y="4487660"/>
            <a:ext cx="363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latin typeface="Gill Sans MT" pitchFamily="34" charset="0"/>
              </a:rPr>
              <a:t>Solo 1 </a:t>
            </a:r>
            <a:r>
              <a:rPr lang="it-IT" sz="1400" dirty="0" err="1" smtClean="0">
                <a:latin typeface="Gill Sans MT" pitchFamily="34" charset="0"/>
              </a:rPr>
              <a:t>core</a:t>
            </a:r>
            <a:r>
              <a:rPr lang="it-IT" sz="1400" dirty="0" smtClean="0">
                <a:latin typeface="Gill Sans MT" pitchFamily="34" charset="0"/>
              </a:rPr>
              <a:t> lavora e gli altri aspettano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Allocazione dinamica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8" name="Immagine 7" descr="Allocazione_D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5406" y="2163934"/>
            <a:ext cx="5288557" cy="2623158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164" y="5133105"/>
            <a:ext cx="84928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L’allocazione e la </a:t>
            </a:r>
            <a:r>
              <a:rPr lang="it-IT" sz="1600" dirty="0" err="1" smtClean="0">
                <a:latin typeface="Gill Sans MT" pitchFamily="34" charset="0"/>
              </a:rPr>
              <a:t>deallocazione</a:t>
            </a:r>
            <a:r>
              <a:rPr lang="it-IT" sz="1600" dirty="0" smtClean="0">
                <a:latin typeface="Gill Sans MT" pitchFamily="34" charset="0"/>
              </a:rPr>
              <a:t> devono avvenire nella stessa subroutine/</a:t>
            </a:r>
            <a:r>
              <a:rPr lang="it-IT" sz="1600" dirty="0" err="1" smtClean="0">
                <a:latin typeface="Gill Sans MT" pitchFamily="34" charset="0"/>
              </a:rPr>
              <a:t>function</a:t>
            </a:r>
            <a:r>
              <a:rPr lang="it-IT" sz="1600" dirty="0" smtClean="0">
                <a:latin typeface="Gill Sans MT" pitchFamily="34" charset="0"/>
              </a:rPr>
              <a:t> in cui sono dichiarate le variabili allocabili, a meno che non ci sia un’interfaccia esplicita o le variabili non siano parte di un modulo. </a:t>
            </a: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Per sapere se una variabile è stata allocata o meno si può usare la </a:t>
            </a:r>
            <a:r>
              <a:rPr lang="it-IT" sz="1600" dirty="0" err="1" smtClean="0">
                <a:latin typeface="Gill Sans MT" pitchFamily="34" charset="0"/>
              </a:rPr>
              <a:t>function</a:t>
            </a:r>
            <a:r>
              <a:rPr lang="it-IT" sz="1600" dirty="0" smtClean="0">
                <a:latin typeface="Gill Sans MT" pitchFamily="34" charset="0"/>
              </a:rPr>
              <a:t> “</a:t>
            </a:r>
            <a:r>
              <a:rPr lang="it-IT" sz="1600" b="1" dirty="0" err="1" smtClean="0">
                <a:solidFill>
                  <a:srgbClr val="0070C0"/>
                </a:solidFill>
                <a:latin typeface="Gill Sans MT" pitchFamily="34" charset="0"/>
              </a:rPr>
              <a:t>allocated</a:t>
            </a:r>
            <a:r>
              <a:rPr lang="it-IT" sz="1600" dirty="0" smtClean="0">
                <a:latin typeface="Gill Sans MT" pitchFamily="34" charset="0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  <a:r>
              <a:rPr lang="it-IT" sz="1600" dirty="0" smtClean="0">
                <a:latin typeface="Gill Sans MT" pitchFamily="34" charset="0"/>
              </a:rPr>
              <a:t> e la direttiva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r>
              <a:rPr lang="it-IT" sz="1600" dirty="0" smtClean="0">
                <a:latin typeface="Gill Sans MT" pitchFamily="34" charset="0"/>
              </a:rPr>
              <a:t> possono essere anche “contratte” in un unico costrutto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do </a:t>
            </a:r>
            <a:r>
              <a:rPr lang="it-IT" sz="1600" dirty="0" smtClean="0">
                <a:latin typeface="Gill Sans MT" pitchFamily="34" charset="0"/>
              </a:rPr>
              <a:t>che non necessita più di essere incluso in una regione parallela.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03300" y="342962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Sintassi: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do [clausole]</a:t>
            </a:r>
          </a:p>
          <a:p>
            <a:pPr lvl="2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{istruzioni}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end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do</a:t>
            </a:r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526476" y="5325860"/>
            <a:ext cx="78047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Ovviamente le clausole possibili sono le stesse delle direttive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  <a:r>
              <a:rPr lang="it-IT" sz="1600" dirty="0" smtClean="0">
                <a:latin typeface="Gill Sans MT" pitchFamily="34" charset="0"/>
              </a:rPr>
              <a:t> e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r>
              <a:rPr lang="it-IT" sz="1600" dirty="0" smtClean="0">
                <a:latin typeface="Gill Sans MT" pitchFamily="34" charset="0"/>
              </a:rPr>
              <a:t> con significati del tutto analoghi.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11" name="Immagine 10" descr="dotp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250" y="2953004"/>
            <a:ext cx="4689602" cy="2838196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 smtClean="0">
                <a:latin typeface="Gill Sans MT" pitchFamily="34" charset="0"/>
              </a:rPr>
              <a:t>Esempio</a:t>
            </a:r>
            <a:r>
              <a:rPr lang="it-IT" sz="1600" dirty="0" smtClean="0">
                <a:latin typeface="Gill Sans MT" pitchFamily="34" charset="0"/>
              </a:rPr>
              <a:t>: prodotto scalare tra due vettori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3" name="Freccia a destra 12"/>
          <p:cNvSpPr/>
          <p:nvPr/>
        </p:nvSpPr>
        <p:spPr>
          <a:xfrm rot="10800000">
            <a:off x="3086100" y="3505200"/>
            <a:ext cx="596900" cy="177800"/>
          </a:xfrm>
          <a:prstGeom prst="rightArrow">
            <a:avLst/>
          </a:prstGeom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771900" y="3408160"/>
            <a:ext cx="3632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i="1" dirty="0" err="1" smtClean="0">
                <a:latin typeface="Gill Sans MT" pitchFamily="34" charset="0"/>
              </a:rPr>
              <a:t>alpha</a:t>
            </a:r>
            <a:r>
              <a:rPr lang="it-IT" sz="1400" dirty="0" smtClean="0">
                <a:latin typeface="Gill Sans MT" pitchFamily="34" charset="0"/>
              </a:rPr>
              <a:t> è una variabile </a:t>
            </a:r>
            <a:r>
              <a:rPr lang="it-IT" sz="1400" b="1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endParaRPr lang="it-IT" sz="14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  <a:r>
              <a:rPr lang="it-IT" sz="1600" dirty="0" smtClean="0">
                <a:latin typeface="Gill Sans MT" pitchFamily="34" charset="0"/>
              </a:rPr>
              <a:t> deve apparire in un blocco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parallel</a:t>
            </a:r>
            <a:r>
              <a:rPr lang="it-IT" sz="1600" dirty="0" smtClean="0">
                <a:latin typeface="Gill Sans MT" pitchFamily="34" charset="0"/>
              </a:rPr>
              <a:t> e richiede che le istruzioni ivi incluse siano eseguite da un solo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, il primo che raggiunge tale blocco.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03300" y="323912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Sintassi: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single [clausole]</a:t>
            </a:r>
          </a:p>
          <a:p>
            <a:pPr lvl="2"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{istruzioni}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end single [clausole di chiusura]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62976" y="4932160"/>
            <a:ext cx="78047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Anche 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  <a:r>
              <a:rPr lang="it-IT" sz="1600" dirty="0" smtClean="0">
                <a:latin typeface="Gill Sans MT" pitchFamily="34" charset="0"/>
              </a:rPr>
              <a:t> come 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do</a:t>
            </a:r>
            <a:r>
              <a:rPr lang="it-IT" sz="1600" dirty="0" smtClean="0">
                <a:latin typeface="Gill Sans MT" pitchFamily="34" charset="0"/>
              </a:rPr>
              <a:t> ha una barriera implicita alla sua chiusura, tutti 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attendono alla fine del costrutto fino a che le istruzioni incluse non vengono eseguite.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clausole della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  <a:r>
              <a:rPr lang="it-IT" sz="1600" dirty="0" smtClean="0">
                <a:latin typeface="Gill Sans MT" pitchFamily="34" charset="0"/>
              </a:rPr>
              <a:t>: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930559" y="2819400"/>
            <a:ext cx="7222841" cy="70788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private(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vedi sopra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firstprivate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vedi sopra</a:t>
            </a: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526476" y="3801860"/>
            <a:ext cx="78047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Le clausole di chiusura della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  <a:r>
              <a:rPr lang="it-IT" sz="1600" dirty="0" smtClean="0">
                <a:latin typeface="Gill Sans MT" pitchFamily="34" charset="0"/>
              </a:rPr>
              <a:t>: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930559" y="4394200"/>
            <a:ext cx="7222841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copyprivate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( </a:t>
            </a:r>
            <a:r>
              <a:rPr lang="it-IT" sz="1600" dirty="0" smtClean="0">
                <a:latin typeface="Gill Sans MT" pitchFamily="34" charset="0"/>
              </a:rPr>
              <a:t>lista di variabili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): </a:t>
            </a:r>
            <a:r>
              <a:rPr lang="it-IT" sz="1600" dirty="0" smtClean="0">
                <a:latin typeface="Gill Sans MT" pitchFamily="34" charset="0"/>
              </a:rPr>
              <a:t>copia il valore assunto dalle variabili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  <a:r>
              <a:rPr lang="it-IT" sz="1600" dirty="0" smtClean="0">
                <a:latin typeface="Gill Sans MT" pitchFamily="34" charset="0"/>
              </a:rPr>
              <a:t> nella lista al termine blocco sugli altri processi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1600" dirty="0" smtClean="0"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nowait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: </a:t>
            </a:r>
            <a:r>
              <a:rPr lang="it-IT" sz="1600" dirty="0" smtClean="0">
                <a:latin typeface="Gill Sans MT" pitchFamily="34" charset="0"/>
              </a:rPr>
              <a:t>elimina la barriera implicita alla fine del blocco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41217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 smtClean="0">
                <a:latin typeface="Gill Sans MT" pitchFamily="34" charset="0"/>
              </a:rPr>
              <a:t>Esempio:</a:t>
            </a: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prodotto scalare tra due vettori inserito in un ciclo </a:t>
            </a:r>
            <a:r>
              <a:rPr lang="it-IT" sz="1600" dirty="0" err="1" smtClean="0">
                <a:latin typeface="Gill Sans MT" pitchFamily="34" charset="0"/>
              </a:rPr>
              <a:t>while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pic>
        <p:nvPicPr>
          <p:cNvPr id="15" name="Immagine 14" descr="dotp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1313133"/>
            <a:ext cx="3213100" cy="5241647"/>
          </a:xfrm>
          <a:prstGeom prst="rect">
            <a:avLst/>
          </a:prstGeom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6476" y="3827260"/>
            <a:ext cx="4121724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variabile</a:t>
            </a:r>
            <a:r>
              <a:rPr lang="it-IT" sz="1600" i="1" dirty="0" smtClean="0">
                <a:latin typeface="Gill Sans MT" pitchFamily="34" charset="0"/>
              </a:rPr>
              <a:t> </a:t>
            </a:r>
            <a:r>
              <a:rPr lang="it-IT" sz="1600" i="1" dirty="0" err="1" smtClean="0">
                <a:latin typeface="Gill Sans MT" pitchFamily="34" charset="0"/>
              </a:rPr>
              <a:t>alpha</a:t>
            </a:r>
            <a:r>
              <a:rPr lang="it-IT" sz="1600" dirty="0" smtClean="0">
                <a:latin typeface="Gill Sans MT" pitchFamily="34" charset="0"/>
              </a:rPr>
              <a:t> è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e quindi devo prestare attenzione quando modifico il suo valore.</a:t>
            </a: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Uso il costrutto single per inizializzare </a:t>
            </a:r>
            <a:r>
              <a:rPr lang="it-IT" sz="1600" i="1" dirty="0" err="1" smtClean="0">
                <a:latin typeface="Gill Sans MT" pitchFamily="34" charset="0"/>
              </a:rPr>
              <a:t>alpha</a:t>
            </a:r>
            <a:r>
              <a:rPr lang="it-IT" sz="1600" dirty="0" smtClean="0">
                <a:latin typeface="Gill Sans MT" pitchFamily="34" charset="0"/>
              </a:rPr>
              <a:t> ad ogni iterazione del ciclo </a:t>
            </a:r>
            <a:r>
              <a:rPr lang="it-IT" sz="1600" dirty="0" err="1" smtClean="0">
                <a:latin typeface="Gill Sans MT" pitchFamily="34" charset="0"/>
              </a:rPr>
              <a:t>while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41217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 smtClean="0">
                <a:latin typeface="Gill Sans MT" pitchFamily="34" charset="0"/>
              </a:rPr>
              <a:t>Esempio:</a:t>
            </a:r>
          </a:p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prodotto scalare tra due vettori con il risultato in una variabile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private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61376" y="4246360"/>
            <a:ext cx="33089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latin typeface="Gill Sans MT" pitchFamily="34" charset="0"/>
              </a:rPr>
              <a:t>Uso il vettore </a:t>
            </a:r>
            <a:r>
              <a:rPr lang="it-IT" sz="1400" b="1" dirty="0" err="1" smtClean="0">
                <a:solidFill>
                  <a:srgbClr val="333399"/>
                </a:solidFill>
                <a:latin typeface="Gill Sans MT" pitchFamily="34" charset="0"/>
              </a:rPr>
              <a:t>shared</a:t>
            </a:r>
            <a:r>
              <a:rPr lang="it-IT" sz="14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400" i="1" dirty="0" err="1" smtClean="0">
                <a:latin typeface="Gill Sans MT" pitchFamily="34" charset="0"/>
              </a:rPr>
              <a:t>ridv</a:t>
            </a:r>
            <a:r>
              <a:rPr lang="it-IT" sz="1400" dirty="0" smtClean="0">
                <a:latin typeface="Gill Sans MT" pitchFamily="34" charset="0"/>
              </a:rPr>
              <a:t> per calcolare le somme parziali e poi il costrutto</a:t>
            </a:r>
            <a:r>
              <a:rPr lang="it-IT" sz="1400" b="1" dirty="0" smtClean="0">
                <a:solidFill>
                  <a:srgbClr val="333399"/>
                </a:solidFill>
                <a:latin typeface="Gill Sans MT" pitchFamily="34" charset="0"/>
              </a:rPr>
              <a:t> single</a:t>
            </a:r>
            <a:r>
              <a:rPr lang="it-IT" sz="1400" dirty="0" smtClean="0">
                <a:latin typeface="Gill Sans MT" pitchFamily="34" charset="0"/>
              </a:rPr>
              <a:t> con clausola</a:t>
            </a:r>
            <a:r>
              <a:rPr lang="it-IT" sz="14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400" b="1" dirty="0" err="1" smtClean="0">
                <a:solidFill>
                  <a:srgbClr val="333399"/>
                </a:solidFill>
                <a:latin typeface="Gill Sans MT" pitchFamily="34" charset="0"/>
              </a:rPr>
              <a:t>copyprivate</a:t>
            </a:r>
            <a:r>
              <a:rPr lang="it-IT" sz="1400" dirty="0" smtClean="0">
                <a:latin typeface="Gill Sans MT" pitchFamily="34" charset="0"/>
              </a:rPr>
              <a:t> per calcolare il risultato del prodotto scalare</a:t>
            </a:r>
          </a:p>
        </p:txBody>
      </p:sp>
      <p:pic>
        <p:nvPicPr>
          <p:cNvPr id="11" name="Immagine 10" descr="dotp_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29124" y="1388364"/>
            <a:ext cx="5014876" cy="4593336"/>
          </a:xfrm>
          <a:prstGeom prst="rect">
            <a:avLst/>
          </a:prstGeom>
        </p:spPr>
      </p:pic>
      <p:sp>
        <p:nvSpPr>
          <p:cNvPr id="13" name="Freccia a destra 12"/>
          <p:cNvSpPr/>
          <p:nvPr/>
        </p:nvSpPr>
        <p:spPr>
          <a:xfrm>
            <a:off x="3581400" y="4635500"/>
            <a:ext cx="368300" cy="203200"/>
          </a:xfrm>
          <a:prstGeom prst="rightArrow">
            <a:avLst/>
          </a:prstGeom>
          <a:ln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/>
          <p:nvPr/>
        </p:nvCxnSpPr>
        <p:spPr>
          <a:xfrm flipH="1">
            <a:off x="6692900" y="1358900"/>
            <a:ext cx="647700" cy="5461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251700" y="1092200"/>
            <a:ext cx="87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</a:rPr>
              <a:t>alpha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872568" y="3097015"/>
            <a:ext cx="1888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Errore</a:t>
            </a:r>
            <a:endParaRPr lang="it-IT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smtClean="0">
                <a:solidFill>
                  <a:srgbClr val="333399"/>
                </a:solidFill>
                <a:latin typeface="Gill Sans MT" pitchFamily="34" charset="0"/>
              </a:rPr>
              <a:t>master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master </a:t>
            </a:r>
            <a:r>
              <a:rPr lang="it-IT" sz="1600" dirty="0" smtClean="0">
                <a:latin typeface="Gill Sans MT" pitchFamily="34" charset="0"/>
              </a:rPr>
              <a:t>è molto simile alla direttiva 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single</a:t>
            </a:r>
            <a:r>
              <a:rPr lang="it-IT" sz="1600" dirty="0" smtClean="0">
                <a:latin typeface="Gill Sans MT" pitchFamily="34" charset="0"/>
              </a:rPr>
              <a:t> con la differenza che il blocco di istruzioni non viene eseguito da un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a caso bensì dal </a:t>
            </a:r>
            <a:r>
              <a:rPr lang="it-IT" sz="1600" i="1" dirty="0" smtClean="0">
                <a:solidFill>
                  <a:srgbClr val="333399"/>
                </a:solidFill>
                <a:latin typeface="Gill Sans MT" pitchFamily="34" charset="0"/>
              </a:rPr>
              <a:t>master </a:t>
            </a:r>
            <a:r>
              <a:rPr lang="it-IT" sz="1600" i="1" dirty="0" err="1" smtClean="0">
                <a:solidFill>
                  <a:srgbClr val="333399"/>
                </a:solidFill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e non vi è alcuna barriera implicita al termine del blocco.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03300" y="323912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Sintassi: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master</a:t>
            </a:r>
          </a:p>
          <a:p>
            <a:pPr lvl="2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{istruzioni}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end master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critical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direttiva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critical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, </a:t>
            </a:r>
            <a:r>
              <a:rPr lang="it-IT" sz="1600" dirty="0" smtClean="0">
                <a:latin typeface="Gill Sans MT" pitchFamily="34" charset="0"/>
              </a:rPr>
              <a:t>a cui è possibile assegnare un nome, assicura che solo un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per volta esegua un blocco di istruzioni compreso in un costrutto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critical</a:t>
            </a:r>
            <a:r>
              <a:rPr lang="it-IT" sz="1600" dirty="0" smtClean="0">
                <a:latin typeface="Gill Sans MT" pitchFamily="34" charset="0"/>
              </a:rPr>
              <a:t> avente lo stesso nome.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03300" y="3239125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Sintassi: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critical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[nome]</a:t>
            </a:r>
          </a:p>
          <a:p>
            <a:pPr lvl="2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{istruzioni}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end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critical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[nome]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La direttiva </a:t>
            </a:r>
            <a:r>
              <a:rPr lang="it-IT" sz="2000" b="1" dirty="0" err="1" smtClean="0">
                <a:solidFill>
                  <a:srgbClr val="333399"/>
                </a:solidFill>
                <a:latin typeface="Gill Sans MT" pitchFamily="34" charset="0"/>
              </a:rPr>
              <a:t>barrier</a:t>
            </a:r>
            <a:endParaRPr lang="it-IT" sz="20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Il linguaggio </a:t>
            </a:r>
            <a:r>
              <a:rPr lang="it-IT" sz="3200" b="1" dirty="0" err="1" smtClean="0">
                <a:solidFill>
                  <a:srgbClr val="333399"/>
                </a:solidFill>
                <a:latin typeface="Gill Sans MT" pitchFamily="34" charset="0"/>
              </a:rPr>
              <a:t>OpenMP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26476" y="2227060"/>
            <a:ext cx="78047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direttiva </a:t>
            </a:r>
            <a:r>
              <a:rPr lang="it-IT" sz="1600" b="1" dirty="0" err="1" smtClean="0">
                <a:solidFill>
                  <a:srgbClr val="333399"/>
                </a:solidFill>
                <a:latin typeface="Gill Sans MT" pitchFamily="34" charset="0"/>
              </a:rPr>
              <a:t>barrier</a:t>
            </a:r>
            <a:r>
              <a:rPr lang="it-IT" sz="1600" b="1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smtClean="0">
                <a:latin typeface="Gill Sans MT" pitchFamily="34" charset="0"/>
              </a:rPr>
              <a:t>specifica una barriera esplicita nel punto del codice in cui appare. Quando un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raggiunge quella barriera attente fino a che tutti i </a:t>
            </a:r>
            <a:r>
              <a:rPr lang="it-IT" sz="1600" dirty="0" err="1" smtClean="0">
                <a:latin typeface="Gill Sans MT" pitchFamily="34" charset="0"/>
              </a:rPr>
              <a:t>thread</a:t>
            </a:r>
            <a:r>
              <a:rPr lang="it-IT" sz="1600" dirty="0" smtClean="0">
                <a:latin typeface="Gill Sans MT" pitchFamily="34" charset="0"/>
              </a:rPr>
              <a:t> nello stesso team non hanno raggiunto quello stesso punto del codice.</a:t>
            </a:r>
            <a:endParaRPr lang="it-IT" sz="1600" b="1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003300" y="323912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Sintassi:</a:t>
            </a:r>
          </a:p>
          <a:p>
            <a:pPr lvl="1">
              <a:spcBef>
                <a:spcPct val="50000"/>
              </a:spcBef>
            </a:pP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!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$OMP</a:t>
            </a:r>
            <a:r>
              <a:rPr lang="it-IT" sz="1600" dirty="0" smtClean="0">
                <a:solidFill>
                  <a:srgbClr val="333399"/>
                </a:solidFill>
                <a:latin typeface="Gill Sans MT" pitchFamily="34" charset="0"/>
              </a:rPr>
              <a:t> </a:t>
            </a:r>
            <a:r>
              <a:rPr lang="it-IT" sz="1600" dirty="0" err="1" smtClean="0">
                <a:solidFill>
                  <a:srgbClr val="333399"/>
                </a:solidFill>
                <a:latin typeface="Gill Sans MT" pitchFamily="34" charset="0"/>
              </a:rPr>
              <a:t>barrier</a:t>
            </a:r>
            <a:endParaRPr lang="it-IT" sz="1600" dirty="0" smtClean="0">
              <a:solidFill>
                <a:srgbClr val="333399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381000" y="1593290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 dirty="0" smtClean="0">
                <a:latin typeface="Gill Sans MT" pitchFamily="34" charset="0"/>
              </a:rPr>
              <a:t>Esempi di algebra lineare:</a:t>
            </a:r>
            <a:endParaRPr lang="it-IT" b="1" u="sng" dirty="0">
              <a:latin typeface="Gill Sans MT" pitchFamily="34" charset="0"/>
            </a:endParaRPr>
          </a:p>
        </p:txBody>
      </p:sp>
      <p:sp>
        <p:nvSpPr>
          <p:cNvPr id="14356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solidFill>
                  <a:srgbClr val="333399"/>
                </a:solidFill>
                <a:latin typeface="Gill Sans MT" pitchFamily="34" charset="0"/>
              </a:rPr>
              <a:t>Calcolo Sequenziale e Calcolo Parallello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471055" y="2396841"/>
            <a:ext cx="7232076" cy="383183"/>
            <a:chOff x="471055" y="2369131"/>
            <a:chExt cx="7232076" cy="383183"/>
          </a:xfrm>
        </p:grpSpPr>
        <p:sp>
          <p:nvSpPr>
            <p:cNvPr id="14354" name="AutoShape 18"/>
            <p:cNvSpPr>
              <a:spLocks noChangeArrowheads="1"/>
            </p:cNvSpPr>
            <p:nvPr/>
          </p:nvSpPr>
          <p:spPr bwMode="auto">
            <a:xfrm>
              <a:off x="4003973" y="2410707"/>
              <a:ext cx="990600" cy="304800"/>
            </a:xfrm>
            <a:prstGeom prst="rightArrow">
              <a:avLst>
                <a:gd name="adj1" fmla="val 50000"/>
                <a:gd name="adj2" fmla="val 81250"/>
              </a:avLst>
            </a:prstGeom>
            <a:solidFill>
              <a:srgbClr val="666699"/>
            </a:solidFill>
            <a:ln w="19050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471055" y="2382982"/>
              <a:ext cx="2628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it-IT" dirty="0" smtClean="0"/>
                <a:t> Somma di due vettori</a:t>
              </a:r>
              <a:endParaRPr lang="it-IT" dirty="0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5514113" y="2369131"/>
              <a:ext cx="2189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B050"/>
                  </a:solidFill>
                </a:rPr>
                <a:t>molto facile</a:t>
              </a:r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481012" y="3061863"/>
            <a:ext cx="7222113" cy="369334"/>
            <a:chOff x="481012" y="3034153"/>
            <a:chExt cx="7222113" cy="369334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481012" y="3034155"/>
              <a:ext cx="2968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it-IT" dirty="0" smtClean="0"/>
                <a:t> Prodotto scalare</a:t>
              </a:r>
            </a:p>
          </p:txBody>
        </p:sp>
        <p:sp>
          <p:nvSpPr>
            <p:cNvPr id="20" name="AutoShape 18"/>
            <p:cNvSpPr>
              <a:spLocks noChangeArrowheads="1"/>
            </p:cNvSpPr>
            <p:nvPr/>
          </p:nvSpPr>
          <p:spPr bwMode="auto">
            <a:xfrm>
              <a:off x="4003967" y="3061876"/>
              <a:ext cx="990600" cy="304800"/>
            </a:xfrm>
            <a:prstGeom prst="rightArrow">
              <a:avLst>
                <a:gd name="adj1" fmla="val 50000"/>
                <a:gd name="adj2" fmla="val 81250"/>
              </a:avLst>
            </a:prstGeom>
            <a:solidFill>
              <a:srgbClr val="666699"/>
            </a:solidFill>
            <a:ln w="19050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514107" y="3034153"/>
              <a:ext cx="2189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B050"/>
                  </a:solidFill>
                </a:rPr>
                <a:t>facile</a:t>
              </a: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481013" y="3726887"/>
            <a:ext cx="7222111" cy="369333"/>
            <a:chOff x="481013" y="3699177"/>
            <a:chExt cx="7222111" cy="369333"/>
          </a:xfrm>
        </p:grpSpPr>
        <p:sp>
          <p:nvSpPr>
            <p:cNvPr id="18" name="CasellaDiTesto 17"/>
            <p:cNvSpPr txBox="1"/>
            <p:nvPr/>
          </p:nvSpPr>
          <p:spPr>
            <a:xfrm>
              <a:off x="481013" y="3699178"/>
              <a:ext cx="29687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it-IT" dirty="0" smtClean="0"/>
                <a:t> Prodotto matrice-vettore</a:t>
              </a:r>
            </a:p>
          </p:txBody>
        </p:sp>
        <p:sp>
          <p:nvSpPr>
            <p:cNvPr id="21" name="AutoShape 18"/>
            <p:cNvSpPr>
              <a:spLocks noChangeArrowheads="1"/>
            </p:cNvSpPr>
            <p:nvPr/>
          </p:nvSpPr>
          <p:spPr bwMode="auto">
            <a:xfrm>
              <a:off x="4003961" y="3713047"/>
              <a:ext cx="990600" cy="304800"/>
            </a:xfrm>
            <a:prstGeom prst="rightArrow">
              <a:avLst>
                <a:gd name="adj1" fmla="val 50000"/>
                <a:gd name="adj2" fmla="val 81250"/>
              </a:avLst>
            </a:prstGeom>
            <a:solidFill>
              <a:srgbClr val="666699"/>
            </a:solidFill>
            <a:ln w="19050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5514106" y="3699177"/>
              <a:ext cx="2189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00B050"/>
                  </a:solidFill>
                </a:rPr>
                <a:t>abbastanza facile</a:t>
              </a:r>
              <a:endParaRPr lang="it-IT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481013" y="4461182"/>
            <a:ext cx="7222112" cy="369333"/>
            <a:chOff x="481013" y="4322632"/>
            <a:chExt cx="7222112" cy="369333"/>
          </a:xfrm>
        </p:grpSpPr>
        <p:sp>
          <p:nvSpPr>
            <p:cNvPr id="19" name="CasellaDiTesto 18"/>
            <p:cNvSpPr txBox="1"/>
            <p:nvPr/>
          </p:nvSpPr>
          <p:spPr>
            <a:xfrm>
              <a:off x="481013" y="4322633"/>
              <a:ext cx="3412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it-IT" dirty="0" smtClean="0"/>
                <a:t> Sostituzione avanti o indietro</a:t>
              </a:r>
            </a:p>
          </p:txBody>
        </p:sp>
        <p:sp>
          <p:nvSpPr>
            <p:cNvPr id="22" name="AutoShape 18"/>
            <p:cNvSpPr>
              <a:spLocks noChangeArrowheads="1"/>
            </p:cNvSpPr>
            <p:nvPr/>
          </p:nvSpPr>
          <p:spPr bwMode="auto">
            <a:xfrm>
              <a:off x="4003956" y="4364211"/>
              <a:ext cx="990600" cy="304800"/>
            </a:xfrm>
            <a:prstGeom prst="rightArrow">
              <a:avLst>
                <a:gd name="adj1" fmla="val 50000"/>
                <a:gd name="adj2" fmla="val 81250"/>
              </a:avLst>
            </a:prstGeom>
            <a:solidFill>
              <a:srgbClr val="666699"/>
            </a:solidFill>
            <a:ln w="19050" algn="ctr">
              <a:solidFill>
                <a:srgbClr val="666699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5514107" y="4322632"/>
              <a:ext cx="21890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smtClean="0">
                  <a:solidFill>
                    <a:srgbClr val="FF0000"/>
                  </a:solidFill>
                </a:rPr>
                <a:t>molto difficile</a:t>
              </a:r>
              <a:endParaRPr lang="it-IT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Figura a mano libera 30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2" name="Figura a mano libera 31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Puntatori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164" y="1946559"/>
            <a:ext cx="84928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 puntatori sono variabili che contengono un indirizzo di memoria attraverso cui è possibile utilizzare una porzione di memoria. Possono funzionare esattamente come le variabili allocabili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51164" y="5659680"/>
            <a:ext cx="84928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Al momento della loro dichiarazione sono indefiniti e non è loro associato nessuno spazio di memoria. Per controllare se un puntatore è associato o no a della memoria si usa la </a:t>
            </a:r>
            <a:r>
              <a:rPr lang="it-IT" sz="1600" dirty="0" err="1" smtClean="0">
                <a:latin typeface="Gill Sans MT" pitchFamily="34" charset="0"/>
              </a:rPr>
              <a:t>function</a:t>
            </a:r>
            <a:r>
              <a:rPr lang="it-IT" sz="1600" dirty="0" smtClean="0">
                <a:latin typeface="Gill Sans MT" pitchFamily="34" charset="0"/>
              </a:rPr>
              <a:t> “</a:t>
            </a:r>
            <a:r>
              <a:rPr lang="it-IT" sz="1600" b="1" dirty="0" err="1" smtClean="0">
                <a:solidFill>
                  <a:srgbClr val="0070C0"/>
                </a:solidFill>
                <a:latin typeface="Gill Sans MT" pitchFamily="34" charset="0"/>
              </a:rPr>
              <a:t>associated</a:t>
            </a:r>
            <a:r>
              <a:rPr lang="it-IT" sz="1600" dirty="0" smtClean="0">
                <a:latin typeface="Gill Sans MT" pitchFamily="34" charset="0"/>
              </a:rPr>
              <a:t>”.</a:t>
            </a:r>
          </a:p>
        </p:txBody>
      </p:sp>
      <p:pic>
        <p:nvPicPr>
          <p:cNvPr id="14" name="Immagine 13" descr="Puntatori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4882" y="2839765"/>
            <a:ext cx="5253013" cy="26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81000" y="10668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latin typeface="Gill Sans MT" pitchFamily="34" charset="0"/>
              </a:rPr>
              <a:t>Speed-Up:</a:t>
            </a:r>
          </a:p>
        </p:txBody>
      </p:sp>
      <p:graphicFrame>
        <p:nvGraphicFramePr>
          <p:cNvPr id="15368" name="Object 8"/>
          <p:cNvGraphicFramePr>
            <a:graphicFrameLocks noChangeAspect="1"/>
          </p:cNvGraphicFramePr>
          <p:nvPr/>
        </p:nvGraphicFramePr>
        <p:xfrm>
          <a:off x="671513" y="1566863"/>
          <a:ext cx="1031875" cy="947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2" name="Equation" r:id="rId3" imgW="469800" imgH="431640" progId="Equation.3">
                  <p:embed/>
                </p:oleObj>
              </mc:Choice>
              <mc:Fallback>
                <p:oleObj name="Equation" r:id="rId3" imgW="469800" imgH="431640" progId="Equation.3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566863"/>
                        <a:ext cx="1031875" cy="9477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3228975" y="1504950"/>
          <a:ext cx="725488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3" name="Equation" r:id="rId5" imgW="330120" imgH="215640" progId="Equation.3">
                  <p:embed/>
                </p:oleObj>
              </mc:Choice>
              <mc:Fallback>
                <p:oleObj name="Equation" r:id="rId5" imgW="330120" imgH="215640" progId="Equation.3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28975" y="1504950"/>
                        <a:ext cx="725488" cy="473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3263900" y="2151063"/>
          <a:ext cx="7524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4" name="Equation" r:id="rId7" imgW="342720" imgH="228600" progId="Equation.3">
                  <p:embed/>
                </p:oleObj>
              </mc:Choice>
              <mc:Fallback>
                <p:oleObj name="Equation" r:id="rId7" imgW="342720" imgH="228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3900" y="2151063"/>
                        <a:ext cx="752475" cy="501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3924300" y="15382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Gill Sans MT" pitchFamily="34" charset="0"/>
              </a:rPr>
              <a:t>tempo impiegato con 1 proc.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3962400" y="2224088"/>
            <a:ext cx="3352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Gill Sans MT" pitchFamily="34" charset="0"/>
              </a:rPr>
              <a:t>tempo impiegato con n proc.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381000" y="3073400"/>
            <a:ext cx="426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latin typeface="Gill Sans MT" pitchFamily="34" charset="0"/>
              </a:rPr>
              <a:t>Legge di Amdahl:</a:t>
            </a:r>
          </a:p>
        </p:txBody>
      </p:sp>
      <p:graphicFrame>
        <p:nvGraphicFramePr>
          <p:cNvPr id="15374" name="Object 14"/>
          <p:cNvGraphicFramePr>
            <a:graphicFrameLocks noChangeAspect="1"/>
          </p:cNvGraphicFramePr>
          <p:nvPr/>
        </p:nvGraphicFramePr>
        <p:xfrm>
          <a:off x="381000" y="3668713"/>
          <a:ext cx="2452688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5" name="Equation" r:id="rId9" imgW="1117440" imgH="419040" progId="Equation.3">
                  <p:embed/>
                </p:oleObj>
              </mc:Choice>
              <mc:Fallback>
                <p:oleObj name="Equation" r:id="rId9" imgW="1117440" imgH="419040" progId="Equation.3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668713"/>
                        <a:ext cx="2452688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75" name="Object 15"/>
          <p:cNvGraphicFramePr>
            <a:graphicFrameLocks noChangeAspect="1"/>
          </p:cNvGraphicFramePr>
          <p:nvPr/>
        </p:nvGraphicFramePr>
        <p:xfrm>
          <a:off x="303213" y="4964113"/>
          <a:ext cx="557212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6" name="Equation" r:id="rId11" imgW="253800" imgH="203040" progId="Equation.3">
                  <p:embed/>
                </p:oleObj>
              </mc:Choice>
              <mc:Fallback>
                <p:oleObj name="Equation" r:id="rId11" imgW="253800" imgH="203040" progId="Equation.3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213" y="4964113"/>
                        <a:ext cx="557212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914400" y="4984750"/>
            <a:ext cx="3733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Gill Sans MT" pitchFamily="34" charset="0"/>
              </a:rPr>
              <a:t>frazione di codice parallelizzato</a:t>
            </a:r>
          </a:p>
        </p:txBody>
      </p:sp>
      <p:graphicFrame>
        <p:nvGraphicFramePr>
          <p:cNvPr id="15377" name="Object 17"/>
          <p:cNvGraphicFramePr>
            <a:graphicFrameLocks noChangeAspect="1"/>
          </p:cNvGraphicFramePr>
          <p:nvPr/>
        </p:nvGraphicFramePr>
        <p:xfrm>
          <a:off x="4419600" y="3363913"/>
          <a:ext cx="1198563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7" name="Equation" r:id="rId13" imgW="545760" imgH="203040" progId="Equation.3">
                  <p:embed/>
                </p:oleObj>
              </mc:Choice>
              <mc:Fallback>
                <p:oleObj name="Equation" r:id="rId13" imgW="545760" imgH="203040" progId="Equation.3">
                  <p:embed/>
                  <p:pic>
                    <p:nvPicPr>
                      <p:cNvPr id="0" name="Picture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363913"/>
                        <a:ext cx="1198563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5257800" y="30480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b="1">
                <a:latin typeface="Gill Sans MT" pitchFamily="34" charset="0"/>
              </a:rPr>
              <a:t>Esempi:</a:t>
            </a:r>
          </a:p>
        </p:txBody>
      </p:sp>
      <p:graphicFrame>
        <p:nvGraphicFramePr>
          <p:cNvPr id="15533" name="Group 173"/>
          <p:cNvGraphicFramePr>
            <a:graphicFrameLocks noGrp="1"/>
          </p:cNvGraphicFramePr>
          <p:nvPr/>
        </p:nvGraphicFramePr>
        <p:xfrm>
          <a:off x="4191000" y="3814763"/>
          <a:ext cx="1524000" cy="219456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nP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506" name="Object 146"/>
          <p:cNvGraphicFramePr>
            <a:graphicFrameLocks noChangeAspect="1"/>
          </p:cNvGraphicFramePr>
          <p:nvPr/>
        </p:nvGraphicFramePr>
        <p:xfrm>
          <a:off x="6573838" y="3363913"/>
          <a:ext cx="1198562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8" name="Equation" r:id="rId15" imgW="545760" imgH="203040" progId="Equation.3">
                  <p:embed/>
                </p:oleObj>
              </mc:Choice>
              <mc:Fallback>
                <p:oleObj name="Equation" r:id="rId15" imgW="545760" imgH="203040" progId="Equation.3">
                  <p:embed/>
                  <p:pic>
                    <p:nvPicPr>
                      <p:cNvPr id="0" name="Picture 1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3838" y="3363913"/>
                        <a:ext cx="1198562" cy="4460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32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solidFill>
                  <a:srgbClr val="333399"/>
                </a:solidFill>
                <a:latin typeface="Gill Sans MT" pitchFamily="34" charset="0"/>
              </a:rPr>
              <a:t>Calcolo Sequenziale e Calcolo Parallello</a:t>
            </a:r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graphicFrame>
        <p:nvGraphicFramePr>
          <p:cNvPr id="15534" name="Group 174"/>
          <p:cNvGraphicFramePr>
            <a:graphicFrameLocks noGrp="1"/>
          </p:cNvGraphicFramePr>
          <p:nvPr/>
        </p:nvGraphicFramePr>
        <p:xfrm>
          <a:off x="6400800" y="3814763"/>
          <a:ext cx="1524000" cy="2194560"/>
        </p:xfrm>
        <a:graphic>
          <a:graphicData uri="http://schemas.openxmlformats.org/drawingml/2006/table">
            <a:tbl>
              <a:tblPr/>
              <a:tblGrid>
                <a:gridCol w="762000"/>
                <a:gridCol w="762000"/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nP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4.7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3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32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ill Sans MT" pitchFamily="34" charset="0"/>
                          <a:cs typeface="Arial" charset="0"/>
                        </a:rPr>
                        <a:t>7.8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81000" y="1219205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u="sng">
                <a:latin typeface="Gill Sans MT" pitchFamily="34" charset="0"/>
              </a:rPr>
              <a:t>Procedure parallelizzabili nei codici FEM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-152400" y="2052643"/>
            <a:ext cx="54864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>
                <a:latin typeface="Gill Sans MT" pitchFamily="34" charset="0"/>
              </a:rPr>
              <a:t>       Procedure relative agli elementi: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calcolo/assemblaggio delle matrici locali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 calcolo di </a:t>
            </a:r>
            <a:r>
              <a:rPr lang="it-IT" dirty="0" smtClean="0">
                <a:latin typeface="Gill Sans MT" pitchFamily="34" charset="0"/>
              </a:rPr>
              <a:t>flussi, deformazioni o </a:t>
            </a:r>
            <a:r>
              <a:rPr lang="it-IT" dirty="0">
                <a:latin typeface="Gill Sans MT" pitchFamily="34" charset="0"/>
              </a:rPr>
              <a:t>tensioni</a:t>
            </a:r>
          </a:p>
          <a:p>
            <a:pPr>
              <a:spcBef>
                <a:spcPct val="50000"/>
              </a:spcBef>
            </a:pPr>
            <a:endParaRPr lang="it-IT" dirty="0">
              <a:latin typeface="Gill Sans MT" pitchFamily="34" charset="0"/>
            </a:endParaRPr>
          </a:p>
        </p:txBody>
      </p:sp>
      <p:sp>
        <p:nvSpPr>
          <p:cNvPr id="16446" name="Text Box 62"/>
          <p:cNvSpPr txBox="1">
            <a:spLocks noChangeArrowheads="1"/>
          </p:cNvSpPr>
          <p:nvPr/>
        </p:nvSpPr>
        <p:spPr bwMode="auto">
          <a:xfrm>
            <a:off x="-76200" y="4033843"/>
            <a:ext cx="54864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latin typeface="Gill Sans MT" pitchFamily="34" charset="0"/>
              </a:rPr>
              <a:t>       Procedure di soluzione: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>
                <a:latin typeface="Gill Sans MT" pitchFamily="34" charset="0"/>
              </a:rPr>
              <a:t> soluzione di sistemi lineari</a:t>
            </a:r>
          </a:p>
          <a:p>
            <a:pPr lvl="1">
              <a:spcBef>
                <a:spcPct val="50000"/>
              </a:spcBef>
              <a:buFontTx/>
              <a:buChar char="•"/>
            </a:pPr>
            <a:r>
              <a:rPr lang="it-IT">
                <a:latin typeface="Gill Sans MT" pitchFamily="34" charset="0"/>
              </a:rPr>
              <a:t> calcolo di autovalori e autovettori</a:t>
            </a:r>
          </a:p>
          <a:p>
            <a:pPr>
              <a:spcBef>
                <a:spcPct val="50000"/>
              </a:spcBef>
            </a:pPr>
            <a:endParaRPr lang="it-IT">
              <a:latin typeface="Gill Sans MT" pitchFamily="34" charset="0"/>
            </a:endParaRPr>
          </a:p>
        </p:txBody>
      </p:sp>
      <p:sp>
        <p:nvSpPr>
          <p:cNvPr id="16447" name="AutoShape 63"/>
          <p:cNvSpPr>
            <a:spLocks/>
          </p:cNvSpPr>
          <p:nvPr/>
        </p:nvSpPr>
        <p:spPr bwMode="auto">
          <a:xfrm>
            <a:off x="4492340" y="1981205"/>
            <a:ext cx="381000" cy="1295400"/>
          </a:xfrm>
          <a:prstGeom prst="rightBrace">
            <a:avLst>
              <a:gd name="adj1" fmla="val 28333"/>
              <a:gd name="adj2" fmla="val 50000"/>
            </a:avLst>
          </a:prstGeom>
          <a:noFill/>
          <a:ln w="38100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448" name="AutoShape 64"/>
          <p:cNvSpPr>
            <a:spLocks/>
          </p:cNvSpPr>
          <p:nvPr/>
        </p:nvSpPr>
        <p:spPr bwMode="auto">
          <a:xfrm>
            <a:off x="4381500" y="3962405"/>
            <a:ext cx="381000" cy="1295400"/>
          </a:xfrm>
          <a:prstGeom prst="rightBrace">
            <a:avLst>
              <a:gd name="adj1" fmla="val 28333"/>
              <a:gd name="adj2" fmla="val 50000"/>
            </a:avLst>
          </a:prstGeom>
          <a:noFill/>
          <a:ln w="38100">
            <a:solidFill>
              <a:srgbClr val="66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16449" name="Text Box 65"/>
          <p:cNvSpPr txBox="1">
            <a:spLocks noChangeArrowheads="1"/>
          </p:cNvSpPr>
          <p:nvPr/>
        </p:nvSpPr>
        <p:spPr bwMode="auto">
          <a:xfrm>
            <a:off x="4953000" y="2466120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6213" indent="-176213"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“Facili” da </a:t>
            </a:r>
            <a:r>
              <a:rPr lang="it-IT" dirty="0" err="1" smtClean="0">
                <a:latin typeface="Gill Sans MT" pitchFamily="34" charset="0"/>
              </a:rPr>
              <a:t>parallelizzare</a:t>
            </a:r>
            <a:endParaRPr lang="it-IT" dirty="0">
              <a:latin typeface="Gill Sans MT" pitchFamily="34" charset="0"/>
            </a:endParaRPr>
          </a:p>
        </p:txBody>
      </p:sp>
      <p:sp>
        <p:nvSpPr>
          <p:cNvPr id="16450" name="Text Box 66"/>
          <p:cNvSpPr txBox="1">
            <a:spLocks noChangeArrowheads="1"/>
          </p:cNvSpPr>
          <p:nvPr/>
        </p:nvSpPr>
        <p:spPr bwMode="auto">
          <a:xfrm>
            <a:off x="5029200" y="4447325"/>
            <a:ext cx="312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6213" indent="-176213">
              <a:spcBef>
                <a:spcPct val="50000"/>
              </a:spcBef>
              <a:buFontTx/>
              <a:buChar char="•"/>
            </a:pPr>
            <a:r>
              <a:rPr lang="it-IT" dirty="0">
                <a:latin typeface="Gill Sans MT" pitchFamily="34" charset="0"/>
              </a:rPr>
              <a:t>Difficili da </a:t>
            </a:r>
            <a:r>
              <a:rPr lang="it-IT" dirty="0" err="1" smtClean="0">
                <a:latin typeface="Gill Sans MT" pitchFamily="34" charset="0"/>
              </a:rPr>
              <a:t>parallelizzare</a:t>
            </a:r>
            <a:endParaRPr lang="it-IT" dirty="0">
              <a:latin typeface="Gill Sans MT" pitchFamily="34" charset="0"/>
            </a:endParaRPr>
          </a:p>
        </p:txBody>
      </p:sp>
      <p:sp>
        <p:nvSpPr>
          <p:cNvPr id="16453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solidFill>
                  <a:srgbClr val="333399"/>
                </a:solidFill>
                <a:latin typeface="Gill Sans MT" pitchFamily="34" charset="0"/>
              </a:rPr>
              <a:t>Calcolo Sequenziale e Calcolo Parallello</a:t>
            </a:r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Puntatori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164" y="1946559"/>
            <a:ext cx="8492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 puntatori sono importanti perché possono essere utilizzati per puntare altre variabili (o spezzoni di variabili) di tipo puntatore o che abbiano l’attributo target.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51164" y="5728948"/>
            <a:ext cx="8492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In questo modo i puntatori si comportano come degli “alias” e sono molto comodi quando si vogliono effettuare operazioni che coinvolgono matrici e vettori.</a:t>
            </a:r>
          </a:p>
        </p:txBody>
      </p:sp>
      <p:pic>
        <p:nvPicPr>
          <p:cNvPr id="8" name="Immagine 7" descr="Puntatori_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1302" y="2641025"/>
            <a:ext cx="7402845" cy="2886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Puntatori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164" y="1946559"/>
            <a:ext cx="84928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Esempio: scambio di due vettori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92724" y="6033779"/>
            <a:ext cx="84928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L’uso dei puntatori permette di evitare un ciclo su tutte le componenti dei vettori.</a:t>
            </a:r>
          </a:p>
        </p:txBody>
      </p:sp>
      <p:pic>
        <p:nvPicPr>
          <p:cNvPr id="12" name="Immagine 11" descr="Puntatori_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8524" y="2336214"/>
            <a:ext cx="3523824" cy="3759777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2590800" y="2369129"/>
            <a:ext cx="6223007" cy="3394362"/>
            <a:chOff x="2590800" y="2369129"/>
            <a:chExt cx="6223007" cy="3394362"/>
          </a:xfrm>
        </p:grpSpPr>
        <p:pic>
          <p:nvPicPr>
            <p:cNvPr id="14" name="Immagine 13" descr="Puntatori_3b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47697" y="2369129"/>
              <a:ext cx="5566110" cy="3394362"/>
            </a:xfrm>
            <a:prstGeom prst="rect">
              <a:avLst/>
            </a:prstGeom>
            <a:solidFill>
              <a:srgbClr val="000000">
                <a:shade val="95000"/>
              </a:srgbClr>
            </a:solidFill>
            <a:ln w="28575" cap="sq">
              <a:solidFill>
                <a:srgbClr val="000000"/>
              </a:solidFill>
              <a:miter lim="800000"/>
            </a:ln>
            <a:effectLst>
              <a:outerShdw blurRad="254000" dist="190500" dir="2700000" sy="90000" algn="b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5" name="Freccia a destra 14"/>
            <p:cNvSpPr/>
            <p:nvPr/>
          </p:nvSpPr>
          <p:spPr>
            <a:xfrm>
              <a:off x="2590800" y="3671454"/>
              <a:ext cx="581891" cy="457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57200" y="1433940"/>
            <a:ext cx="84928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latin typeface="Gill Sans MT" pitchFamily="34" charset="0"/>
              </a:rPr>
              <a:t>Puntatori</a:t>
            </a:r>
          </a:p>
        </p:txBody>
      </p:sp>
      <p:sp>
        <p:nvSpPr>
          <p:cNvPr id="6160" name="CasellaDiTesto 2"/>
          <p:cNvSpPr txBox="1">
            <a:spLocks noChangeArrowheads="1"/>
          </p:cNvSpPr>
          <p:nvPr/>
        </p:nvSpPr>
        <p:spPr bwMode="auto">
          <a:xfrm>
            <a:off x="285750" y="228600"/>
            <a:ext cx="72580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 dirty="0" smtClean="0">
                <a:solidFill>
                  <a:srgbClr val="333399"/>
                </a:solidFill>
                <a:latin typeface="Gill Sans MT" pitchFamily="34" charset="0"/>
              </a:rPr>
              <a:t>Richiami di Fortran 90 </a:t>
            </a:r>
            <a:endParaRPr lang="it-IT" sz="3200" b="1" dirty="0">
              <a:solidFill>
                <a:srgbClr val="333399"/>
              </a:solidFill>
              <a:latin typeface="Gill Sans MT" pitchFamily="34" charset="0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7315200" y="-76200"/>
            <a:ext cx="1981200" cy="6934200"/>
          </a:xfrm>
          <a:custGeom>
            <a:avLst/>
            <a:gdLst>
              <a:gd name="T0" fmla="*/ 1828800 w 1914"/>
              <a:gd name="T1" fmla="*/ 14258 h 4329"/>
              <a:gd name="T2" fmla="*/ 1828800 w 1914"/>
              <a:gd name="T3" fmla="*/ 6858000 h 4329"/>
              <a:gd name="T4" fmla="*/ 194919 w 1914"/>
              <a:gd name="T5" fmla="*/ 6854832 h 4329"/>
              <a:gd name="T6" fmla="*/ 0 w 1914"/>
              <a:gd name="T7" fmla="*/ 0 h 4329"/>
              <a:gd name="T8" fmla="*/ 1828800 w 1914"/>
              <a:gd name="T9" fmla="*/ 14258 h 4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14"/>
              <a:gd name="T16" fmla="*/ 0 h 4329"/>
              <a:gd name="T17" fmla="*/ 1914 w 1914"/>
              <a:gd name="T18" fmla="*/ 4329 h 432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CCECFF">
              <a:alpha val="40000"/>
            </a:srgbClr>
          </a:solidFill>
          <a:ln w="9525" algn="ctr">
            <a:noFill/>
            <a:round/>
            <a:headEnd/>
            <a:tailEnd/>
          </a:ln>
          <a:effectLst>
            <a:outerShdw dist="50800" dir="10800000" algn="ctr" rotWithShape="0">
              <a:srgbClr val="000000">
                <a:alpha val="45000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0" y="4821238"/>
            <a:ext cx="9144000" cy="2112962"/>
          </a:xfrm>
          <a:custGeom>
            <a:avLst/>
            <a:gdLst>
              <a:gd name="T0" fmla="*/ 0 w 5760"/>
              <a:gd name="T1" fmla="*/ 1066 h 1331"/>
              <a:gd name="T2" fmla="*/ 0 w 5760"/>
              <a:gd name="T3" fmla="*/ 1331 h 1331"/>
              <a:gd name="T4" fmla="*/ 5760 w 5760"/>
              <a:gd name="T5" fmla="*/ 1331 h 1331"/>
              <a:gd name="T6" fmla="*/ 5760 w 5760"/>
              <a:gd name="T7" fmla="*/ 0 h 1331"/>
              <a:gd name="T8" fmla="*/ 0 w 5760"/>
              <a:gd name="T9" fmla="*/ 1066 h 133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0"/>
              <a:gd name="T16" fmla="*/ 0 h 1331"/>
              <a:gd name="T17" fmla="*/ 5760 w 5760"/>
              <a:gd name="T18" fmla="*/ 1331 h 133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rgbClr val="CCECFF">
              <a:alpha val="45000"/>
            </a:srgbClr>
          </a:solidFill>
          <a:ln w="9525" algn="ctr">
            <a:noFill/>
            <a:round/>
            <a:headEnd/>
            <a:tailEnd/>
          </a:ln>
          <a:effectLst>
            <a:outerShdw dist="44450" dir="16200000" algn="ctr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51164" y="1946559"/>
            <a:ext cx="84928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Bisogna prestare molta attenzione a </a:t>
            </a:r>
            <a:r>
              <a:rPr lang="it-IT" sz="1600" b="1" dirty="0" smtClean="0">
                <a:solidFill>
                  <a:srgbClr val="FF0000"/>
                </a:solidFill>
                <a:latin typeface="Gill Sans MT" pitchFamily="34" charset="0"/>
              </a:rPr>
              <a:t>NON LASCIARE ZONE </a:t>
            </a:r>
            <a:r>
              <a:rPr lang="it-IT" sz="1600" b="1" dirty="0" err="1" smtClean="0">
                <a:solidFill>
                  <a:srgbClr val="FF0000"/>
                </a:solidFill>
                <a:latin typeface="Gill Sans MT" pitchFamily="34" charset="0"/>
              </a:rPr>
              <a:t>DI</a:t>
            </a:r>
            <a:r>
              <a:rPr lang="it-IT" sz="1600" b="1" dirty="0" smtClean="0">
                <a:solidFill>
                  <a:srgbClr val="FF0000"/>
                </a:solidFill>
                <a:latin typeface="Gill Sans MT" pitchFamily="34" charset="0"/>
              </a:rPr>
              <a:t> MEMORIA INACCESSIBILI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92724" y="5853664"/>
            <a:ext cx="849283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dirty="0" smtClean="0">
                <a:latin typeface="Gill Sans MT" pitchFamily="34" charset="0"/>
              </a:rPr>
              <a:t>La memoria allocata per la variabile w non è più utilizzabile dal programma.</a:t>
            </a:r>
          </a:p>
        </p:txBody>
      </p:sp>
      <p:pic>
        <p:nvPicPr>
          <p:cNvPr id="12" name="Immagine 11" descr="Puntatori_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7450" y="2668735"/>
            <a:ext cx="7966364" cy="2790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2770</TotalTime>
  <Words>3185</Words>
  <Application>Microsoft Macintosh PowerPoint</Application>
  <PresentationFormat>Presentazione su schermo (4:3)</PresentationFormat>
  <Paragraphs>512</Paragraphs>
  <Slides>61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61</vt:i4>
      </vt:variant>
    </vt:vector>
  </HeadingPairs>
  <TitlesOfParts>
    <vt:vector size="68" baseType="lpstr">
      <vt:lpstr>Calibri</vt:lpstr>
      <vt:lpstr>Courier New</vt:lpstr>
      <vt:lpstr>Gill Sans MT</vt:lpstr>
      <vt:lpstr>ＭＳ Ｐゴシック</vt:lpstr>
      <vt:lpstr>Arial</vt:lpstr>
      <vt:lpstr>Struttura predefinita</vt:lpstr>
      <vt:lpstr>Equation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janna</dc:creator>
  <cp:lastModifiedBy>Carlo Janna</cp:lastModifiedBy>
  <cp:revision>137</cp:revision>
  <cp:lastPrinted>1601-01-01T00:00:00Z</cp:lastPrinted>
  <dcterms:created xsi:type="dcterms:W3CDTF">1601-01-01T00:00:00Z</dcterms:created>
  <dcterms:modified xsi:type="dcterms:W3CDTF">2017-03-22T12:30:15Z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